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1"/>
  </p:handoutMasterIdLst>
  <p:sldIdLst>
    <p:sldId id="258" r:id="rId3"/>
    <p:sldId id="257" r:id="rId5"/>
    <p:sldId id="344" r:id="rId6"/>
    <p:sldId id="260" r:id="rId7"/>
    <p:sldId id="262" r:id="rId8"/>
    <p:sldId id="263" r:id="rId9"/>
    <p:sldId id="407" r:id="rId10"/>
    <p:sldId id="343" r:id="rId11"/>
    <p:sldId id="264" r:id="rId12"/>
    <p:sldId id="265" r:id="rId13"/>
    <p:sldId id="269" r:id="rId14"/>
    <p:sldId id="266" r:id="rId15"/>
    <p:sldId id="267" r:id="rId16"/>
    <p:sldId id="273" r:id="rId17"/>
    <p:sldId id="278" r:id="rId18"/>
    <p:sldId id="290" r:id="rId19"/>
    <p:sldId id="293" r:id="rId20"/>
    <p:sldId id="294" r:id="rId21"/>
    <p:sldId id="292" r:id="rId22"/>
    <p:sldId id="291" r:id="rId23"/>
    <p:sldId id="296" r:id="rId24"/>
    <p:sldId id="274" r:id="rId25"/>
    <p:sldId id="275" r:id="rId26"/>
    <p:sldId id="276" r:id="rId27"/>
    <p:sldId id="277" r:id="rId28"/>
    <p:sldId id="279" r:id="rId29"/>
    <p:sldId id="280" r:id="rId30"/>
    <p:sldId id="281" r:id="rId31"/>
    <p:sldId id="301" r:id="rId32"/>
    <p:sldId id="286" r:id="rId33"/>
    <p:sldId id="287" r:id="rId34"/>
    <p:sldId id="289" r:id="rId35"/>
    <p:sldId id="282" r:id="rId36"/>
    <p:sldId id="284" r:id="rId37"/>
    <p:sldId id="285" r:id="rId38"/>
    <p:sldId id="283" r:id="rId39"/>
    <p:sldId id="295" r:id="rId40"/>
    <p:sldId id="297" r:id="rId41"/>
    <p:sldId id="298" r:id="rId42"/>
    <p:sldId id="299" r:id="rId43"/>
    <p:sldId id="300" r:id="rId44"/>
    <p:sldId id="306" r:id="rId45"/>
    <p:sldId id="308" r:id="rId46"/>
    <p:sldId id="309" r:id="rId47"/>
    <p:sldId id="311" r:id="rId48"/>
    <p:sldId id="312" r:id="rId49"/>
    <p:sldId id="313" r:id="rId50"/>
    <p:sldId id="317" r:id="rId51"/>
    <p:sldId id="314" r:id="rId52"/>
    <p:sldId id="316" r:id="rId53"/>
    <p:sldId id="319" r:id="rId54"/>
    <p:sldId id="320" r:id="rId55"/>
    <p:sldId id="321" r:id="rId56"/>
    <p:sldId id="322" r:id="rId57"/>
    <p:sldId id="323" r:id="rId58"/>
    <p:sldId id="302" r:id="rId59"/>
    <p:sldId id="303" r:id="rId60"/>
    <p:sldId id="304" r:id="rId61"/>
    <p:sldId id="305" r:id="rId62"/>
    <p:sldId id="324" r:id="rId63"/>
    <p:sldId id="325" r:id="rId64"/>
    <p:sldId id="329" r:id="rId65"/>
    <p:sldId id="330" r:id="rId66"/>
    <p:sldId id="326" r:id="rId67"/>
    <p:sldId id="327" r:id="rId68"/>
    <p:sldId id="328" r:id="rId69"/>
    <p:sldId id="467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handoutMaster" Target="handoutMasters/handoutMaster1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从简单的网络配置到复杂的路由管理，Linux都能轻松搞定。它内置的网络工具箱堪称丰富</a:t>
            </a:r>
            <a:endParaRPr kumimoji="1" lang="zh-CN" altLang="en-US"/>
          </a:p>
          <a:p>
            <a:r>
              <a:rPr kumimoji="1" lang="zh-CN" altLang="en-US"/>
              <a:t>安全，Linux的权限管理系统非常严格、发现漏洞、及时更新和</a:t>
            </a:r>
            <a:r>
              <a:rPr kumimoji="1" lang="zh-CN" altLang="en-US"/>
              <a:t>补丁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800"/>
              <a:t>云计算和容器技术：Linux的新疆土</a:t>
            </a:r>
            <a:endParaRPr kumimoji="1" lang="zh-CN" altLang="en-US" sz="800"/>
          </a:p>
          <a:p>
            <a:r>
              <a:rPr kumimoji="1" lang="zh-CN" altLang="en-US" sz="800"/>
              <a:t>在云计算和容器技术的大潮中，Linux正在扮演着核心角色。随着Docker和Kubernetes等技术的兴起，Linux在云原生应用中的地位变得更加不可撼动。未来，我们可能会看到更多专门为云环境优化的Linux发行版，它们将会像变形金刚一样，随时准备应对各种云计算挑战。</a:t>
            </a:r>
            <a:endParaRPr kumimoji="1" lang="zh-CN" altLang="en-US" sz="800"/>
          </a:p>
          <a:p>
            <a:endParaRPr kumimoji="1" lang="zh-CN" altLang="en-US" sz="800"/>
          </a:p>
          <a:p>
            <a:r>
              <a:rPr kumimoji="1" lang="zh-CN" altLang="en-US" sz="800"/>
              <a:t>人工智能和机器学习：Linux的新战场</a:t>
            </a:r>
            <a:endParaRPr kumimoji="1" lang="zh-CN" altLang="en-US" sz="800"/>
          </a:p>
          <a:p>
            <a:r>
              <a:rPr kumimoji="1" lang="zh-CN" altLang="en-US" sz="800"/>
              <a:t>AI和ML正在改变世界，而Linux正是这场革命的幕后英雄。大多数AI和ML框架，如TensorFlow和PyTorch，都首选Linux作为其运行平台。未来，Linux很可能会进一步优化其内核，为AI应用提供更强大的支持，成为AI研究和应用的最佳伙伴。</a:t>
            </a:r>
            <a:endParaRPr kumimoji="1" lang="zh-CN" altLang="en-US" sz="800"/>
          </a:p>
          <a:p>
            <a:endParaRPr kumimoji="1" lang="zh-CN" altLang="en-US" sz="800"/>
          </a:p>
          <a:p>
            <a:r>
              <a:rPr kumimoji="1" lang="zh-CN" altLang="en-US" sz="800"/>
              <a:t>物联网：Linux的微型王国</a:t>
            </a:r>
            <a:endParaRPr kumimoji="1" lang="zh-CN" altLang="en-US" sz="800"/>
          </a:p>
          <a:p>
            <a:r>
              <a:rPr kumimoji="1" lang="zh-CN" altLang="en-US" sz="800"/>
              <a:t>随着物联网设备的激增和边缘计算的兴起，Linux的轻量级版本将会大放异彩。我们可能会看到更多专门为资源受限设备设计的Linux发行版，它们将像瑞士军刀一样，小巧但功能强大。</a:t>
            </a:r>
            <a:endParaRPr kumimoji="1" lang="zh-CN" altLang="en-US" sz="800"/>
          </a:p>
          <a:p>
            <a:endParaRPr kumimoji="1" lang="zh-CN" altLang="en-US" sz="800"/>
          </a:p>
          <a:p>
            <a:r>
              <a:rPr kumimoji="1" lang="zh-CN" altLang="en-US" sz="800"/>
              <a:t>安全性：Linux的永恒主题</a:t>
            </a:r>
            <a:endParaRPr kumimoji="1" lang="zh-CN" altLang="en-US" sz="800"/>
          </a:p>
          <a:p>
            <a:r>
              <a:rPr kumimoji="1" lang="zh-CN" altLang="en-US" sz="800"/>
              <a:t>在网络安全威胁日益严峻的今天，Linux的安全性将继续成为其核心优势。未来的Linux可能会集成更多先进的安全特性，如加强的加密功能、更智能的入侵检测系统等。Linux可能会成为构建数字堡垒的首选平台。</a:t>
            </a:r>
            <a:endParaRPr kumimoji="1" lang="zh-CN" altLang="en-US" sz="800"/>
          </a:p>
          <a:p>
            <a:endParaRPr kumimoji="1" lang="zh-CN" altLang="en-US" sz="800"/>
          </a:p>
          <a:p>
            <a:r>
              <a:rPr kumimoji="1" lang="zh-CN" altLang="en-US" sz="800"/>
              <a:t>桌面市场：Linux的持续进击</a:t>
            </a:r>
            <a:endParaRPr kumimoji="1" lang="zh-CN" altLang="en-US" sz="800"/>
          </a:p>
          <a:p>
            <a:r>
              <a:rPr kumimoji="1" lang="zh-CN" altLang="en-US" sz="800"/>
              <a:t>虽然在桌面市场上Linux一直是小众选手，但随着用户对隐私和自由软件的重视，Linux桌面可能会迎来新的机遇。我们可能会看到更多用户友好的Linux发行版，它们将为Windows和macOS用户提供一个诱人的替代选择。</a:t>
            </a:r>
            <a:endParaRPr kumimoji="1" lang="zh-CN" altLang="en-US" sz="800"/>
          </a:p>
          <a:p>
            <a:endParaRPr kumimoji="1" lang="zh-CN" altLang="en-US" sz="800"/>
          </a:p>
          <a:p>
            <a:r>
              <a:rPr kumimoji="1" lang="zh-CN" altLang="en-US" sz="800"/>
              <a:t>开源生态：Linux的根基</a:t>
            </a:r>
            <a:endParaRPr kumimoji="1" lang="zh-CN" altLang="en-US" sz="800"/>
          </a:p>
          <a:p>
            <a:r>
              <a:rPr kumimoji="1" lang="zh-CN" altLang="en-US" sz="800"/>
              <a:t>开源精神是Linux的灵魂，这一点在未来不会改变。我们可能会看到更多大公司参与到Linux的开发中，企业和社区的合作将推动Linux向更高水平发展。开源生态系统将继续茁壮成长，为Linux提供源源不断的创新动力。</a:t>
            </a:r>
            <a:endParaRPr kumimoji="1" lang="zh-CN" altLang="en-US" sz="800"/>
          </a:p>
          <a:p>
            <a:endParaRPr kumimoji="1" lang="zh-CN" altLang="en-US" sz="800"/>
          </a:p>
          <a:p>
            <a:r>
              <a:rPr kumimoji="1" lang="zh-CN" altLang="en-US" sz="800"/>
              <a:t>新兴硬件平台：Linux的新征程</a:t>
            </a:r>
            <a:endParaRPr kumimoji="1" lang="zh-CN" altLang="en-US" sz="800"/>
          </a:p>
          <a:p>
            <a:r>
              <a:rPr kumimoji="1" lang="zh-CN" altLang="en-US" sz="800"/>
              <a:t>随着ARM架构在服务器领域的崛起，以及RISC-V等新兴开源硬件平台的出现，Linux将继续展现其强大的适应性。我们可能会看到Linux在这些新平台上大显身手，开辟新的应用领域。</a:t>
            </a:r>
            <a:endParaRPr kumimoji="1" lang="zh-CN" altLang="en-US" sz="800"/>
          </a:p>
          <a:p>
            <a:r>
              <a:rPr kumimoji="1" lang="zh-CN" altLang="en-US" sz="800"/>
              <a:t>Linux的未来充满了无限可能。它就像一个永不停歇的探险家，不断地探索新的技术领域，适应新的挑战。无论技术如何变迁，Linux都将以其开放、灵活和强大的特性，继续在数字世界中扮演着举足轻重的角色</a:t>
            </a:r>
            <a:endParaRPr kumimoji="1" lang="zh-CN" altLang="en-US" sz="800"/>
          </a:p>
          <a:p>
            <a:r>
              <a:rPr kumimoji="1" lang="zh-CN" altLang="en-US" sz="800"/>
              <a:t>边缘计算，是指在靠近物或数据源头的一侧，采用网络、计算、存储、应用核心能力为一体的开放平台，就近提供最近端服务。</a:t>
            </a:r>
            <a:endParaRPr kumimoji="1" lang="zh-CN" altLang="en-US" sz="800"/>
          </a:p>
          <a:p>
            <a:r>
              <a:rPr kumimoji="1" lang="zh-CN" altLang="en-US" sz="800"/>
              <a:t>对物联网而言，边缘计算技术取得突破，意味着许多控制将通过本地设备实现而无需交由云端，处理过程将在本地边缘计算层完成。</a:t>
            </a:r>
            <a:endParaRPr kumimoji="1" lang="zh-CN" altLang="en-US" sz="800"/>
          </a:p>
          <a:p>
            <a:r>
              <a:rPr kumimoji="1" lang="zh-CN" altLang="en-US" sz="800"/>
              <a:t>边缘运算将原本完全由中心节点处理大型服务加以分解，切割成更小与更容易管理的部分，分散到边缘节点去处理。边缘节点更接近于用户终端装置，可以加快资料的处理与传送速度，减少延迟。在这种架构下，资料的分析与知识的产生，更接近于数据资料的来源，因此更适合处理大数据。</a:t>
            </a:r>
            <a:endParaRPr kumimoji="1" lang="zh-CN" altLang="en-US" sz="800"/>
          </a:p>
          <a:p>
            <a:endParaRPr kumimoji="1" lang="zh-CN" altLang="en-US" sz="8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Linux</a:t>
            </a:r>
            <a:r>
              <a:rPr 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一切皆文件</a:t>
            </a:r>
            <a:endParaRPr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Linux 中所有内容都是以文件的形式保存和管理的，硬件设备也是文件，这和 Windows 完全不同,Windows 是通过设备管理器来管理硬件的。Linux 的设备文件保存在/dev/目录中，硬盘文件是/dev/sd[a-p]，光盘文件是/dev/hdc 等。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Arial" panose="020B0704020202020204" pitchFamily="34" charset="0"/>
              </a:rPr>
              <a:t>Linux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Arial" panose="020B0704020202020204" pitchFamily="34" charset="0"/>
              </a:rPr>
              <a:t>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Arial" panose="020B0704020202020204" pitchFamily="34" charset="0"/>
              </a:rPr>
              <a:t>不靠扩展名区分文件类型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Arial" panose="020B0704020202020204" pitchFamily="34" charset="0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Arial" panose="020B0704020202020204" pitchFamily="34" charset="0"/>
              </a:rPr>
              <a:t>    Windows 是依赖扩展名区分文件类型的，比如，“.txt”是文本文件、“.exe”是执行文件、“.ini”是配置文件、“.mp4”是视频等。但 Linux 不是靠扩展名区分文件类型的，而是靠权限位标识来确定文件类型的,而且文件类型的种类也不像 windows 下那么多，常见的文件类型只有普通文件、目录、链接文件、块设备文件、字符设备文件等几种。Linux 的可执行文件不过就是普通文件被赋予了可执行权限而已。</a:t>
            </a:r>
            <a:endParaRPr lang="en-US" altLang="zh-CN" dirty="0">
              <a:latin typeface="微软雅黑" charset="0"/>
              <a:ea typeface="微软雅黑" charset="0"/>
              <a:cs typeface="微软雅黑" charset="0"/>
              <a:sym typeface="Arial" panose="020B0704020202020204" pitchFamily="34" charset="0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Linux 中所有的存储设备都必须在挂载之后才能使用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Linux 中所有的存储设备都有自己的设备文件名，这些设备文件必须在挂载之后才能使用，包括硬盘、U 盘和光盘。挂载其实就是给这些存储设备分配盘符，只不过 windows 中的盘符用英文字母表示,而Linux中的盘符则是一个已经建立的空目录。我们把这些空目录叫作挂载点(可以理解为Windows的盘符)，把设备文件(如/dev/sdb)和挂载点 (已经建立的空目录)连接的过程叫作挂载。</a:t>
            </a:r>
            <a:endParaRPr lang="en-US" altLang="zh-CN" dirty="0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W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indows 下的程序不能直接在 Linux 中使用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Linux 和 Windows 是不同的操作系统，可以安装和使用的软件也是不同的，所以能够在 Windows中安装的软件是不能在 Linux 中安装的。有好处吗?当然有，那就是能够感染 Windows 的病毒和木马都对 Linux 无效。有坏处吗?也有，那就是所有的软件要想在 Linux 中安装，必须单独开发针对 Linux的版本，或者依赖模拟器软件运行。</a:t>
            </a:r>
            <a:endParaRPr lang="en-US" altLang="zh-CN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很多软件也会同时推出针对 windows 和 Linux 的版本，如大家熟悉的即时通信软件 QQ。</a:t>
            </a:r>
            <a:endParaRPr lang="en-US" altLang="zh-CN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linux操作系统是一个多用户操作系统，它允许多用户同时登录到系统上并使用资源。系统会根据账户来区分每个用户的文件，进程，任务和工作环境，使得每个用户工作都不受干扰。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读（ r/4 ）： Read 对文件而言，具有读取文件内容的权限；对目录来说，具有浏览该目录信息的权限；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写（ w/2 ）： Write 对文件而言，具有修改文件内容的权限；对目录来说具有删除移动目录内文件的权限；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执行（ x/1 ）： execute 对文件而言，具有执行文件的权限；对目录来说，具有进入目录的权限；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类同与windos的快捷方式，给文件创建一个快速的访问路径，它依赖于原文件，与普通文件没什么不同，inode 都指向同一个文件在硬盘中的区块。当原文件出现问题后，该链接不可用。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inode是文件系统中的一个概念，又称文件索引节点，包含文件的基础信息以及数据块的指针。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shutdown 命令可以安全的关闭Linux系统，shutdown命令必须有超级用户才能执行。Shutdown命令执行后会以广播的形式通知正在系统中工作的所有用户。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SSH是芬兰一家公司开发。但是受到版权和加密算法限制，现在很多人都使用OpenSSH。OpenSSH是SSH的替代软件，免费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。</a:t>
            </a:r>
            <a:r>
              <a:rPr 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OpenSSH由客户端和服务端组成。</a:t>
            </a:r>
            <a:endParaRPr 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（1）基于口令的安全验证：知道服务器的帐号密码即可远程登录，口令和数据在传输过程中都会被加密。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（2）基于密钥的安全验证：此时需要在创建一对密钥，把公有密钥放到远程服务器上自己的宿主目录中，而私有密钥则由自己保存。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华为手机搭载的是鸿蒙系统。鸿蒙系统是华为于2019年8月9日在东莞开发者大会上正式发布的全新操作系统，基于开源项目OpenHarmony开发，适用于多种全场景智能设备。</a:t>
            </a:r>
            <a:endParaRPr kumimoji="1" lang="zh-CN" altLang="en-US"/>
          </a:p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虽然很少人都不知道Linux，但是从事想计算机行业的都必须要熟悉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。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Linux之父：林纳斯·托瓦兹，1991年上学时创立，主要受到了Minix和Unix启发</a:t>
            </a:r>
            <a:r>
              <a:rPr 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；</a:t>
            </a:r>
            <a:endParaRPr 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Linux一种开源的类UNIX系统</a:t>
            </a:r>
            <a:r>
              <a:rPr lang="zh-CN" altLang="en-US" dirty="0">
                <a:sym typeface="+mn-ea"/>
              </a:rPr>
              <a:t>，</a:t>
            </a:r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存在着许多不同的Linux版本，但它们都使用了Linux内核</a:t>
            </a:r>
            <a:r>
              <a:rPr 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；</a:t>
            </a:r>
            <a:endParaRPr 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r>
              <a:rPr kumimoji="1" lang="zh-CN" altLang="en-US">
                <a:sym typeface="+mn-ea"/>
              </a:rPr>
              <a:t>线程（英语：thread）是操作系统能够进行运算调度的最小单位。它被包含在进程之中，是进程中的实际运作单位。一条线程指的是进程中一个单一顺序的控制流，一个进程中可以并发多个线程，每条线程并行执行不同的任务。</a:t>
            </a:r>
            <a:endParaRPr kumimoji="1" lang="zh-CN" altLang="en-US"/>
          </a:p>
          <a:p>
            <a:endParaRPr kumimoji="1" lang="zh-CN" altLang="en-US"/>
          </a:p>
          <a:p>
            <a:endParaRPr 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endParaRPr kumimoji="1" lang="zh-CN" altLang="en-US"/>
          </a:p>
          <a:p>
            <a:r>
              <a:rPr kumimoji="1" lang="zh-CN" altLang="en-US"/>
              <a:t>Linux和Unix都是操作系统，但它们有显著的区别。Linux是由Linus Torvalds在1991年开始的项目，旨在创建一个类Unix的免费操作系统。虽然Linux受到了Unix的深深影响，但它也有自己的特点和发展。</a:t>
            </a:r>
            <a:endParaRPr kumimoji="1" lang="zh-CN" altLang="en-US"/>
          </a:p>
          <a:p>
            <a:r>
              <a:rPr lang="zh-CN" altLang="en-US" dirty="0">
                <a:sym typeface="+mn-ea"/>
              </a:rPr>
              <a:t>Linux出现于1991年，是由芬兰赫尔辛基大学学生Linus Torvalds和后来加入的众多爱好者共同开发完成</a:t>
            </a:r>
            <a:endParaRPr kumimoji="1" lang="zh-CN" altLang="en-US"/>
          </a:p>
          <a:p>
            <a:r>
              <a:rPr kumimoji="1" lang="zh-CN" altLang="en-US"/>
              <a:t>林纳斯·本纳第克特·托瓦兹</a:t>
            </a:r>
            <a:endParaRPr kumimoji="1" lang="zh-CN" altLang="en-US"/>
          </a:p>
          <a:p>
            <a:endParaRPr kumimoji="1" lang="zh-CN" altLang="en-US"/>
          </a:p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关于 Linux Logo 的由来是一个很有意思的话题，它是一只企鹅。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为什么选择企鹅，而不是选择狮子、老虎或者小白兔？有人说因为</a:t>
            </a:r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林纳斯·托瓦兹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是芬兰人，所以选择企鹅，有人说因为其他动物图案都被用光了，</a:t>
            </a:r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林纳斯·托瓦兹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只好选择企鹅。还有一种说法是李纳斯曾经被企鹅咬过手指。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我更愿意相信以下说法，企鹅是南极洲的标志性动物，根据国际公约，南极洲为全人类共同所有，不属于世界上的任何国家，可国家都无权将南极洲纳入其版图。Linux 选择企鹅图案作为 Logo，其含义是：开放源代码的 Linux 为全人类共同所有，可公司无权将其私有。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Conda 是一个开源的跨平台包管理器和环境管理系统，主要用于 Python 和 R 等数据科学与机器学习相关的编程语言环境。它是由 Anaconda 分发版提供的，但也可以独立安装。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分时操作系统是使一台计算机采用时间片轮转的方式同时为几个、几十个甚至几百个用户服务的一种操作系统。</a:t>
            </a:r>
            <a:endParaRPr kumimoji="1" lang="zh-CN" altLang="en-US"/>
          </a:p>
          <a:p>
            <a:r>
              <a:rPr kumimoji="1" lang="zh-CN" altLang="en-US"/>
              <a:t>1946 年 2 月，在美国的宾夕法尼亚大学诞生了世界上第一台电子计算机，它的名称叫 ENIAC（埃尼阿克）。</a:t>
            </a:r>
            <a:endParaRPr kumimoji="1" lang="zh-CN" altLang="en-US"/>
          </a:p>
          <a:p>
            <a:r>
              <a:rPr kumimoji="1" lang="zh-CN" altLang="en-US"/>
              <a:t>ENIAC 是由大量的电子管（真空管）组成，体积极为庞大，占地 170 平方米，重达 30 吨，耗电 174 千瓦。在算力上，它可以实现每秒 5000 次的加法运算。</a:t>
            </a:r>
            <a:endParaRPr kumimoji="1" lang="zh-CN" altLang="en-US"/>
          </a:p>
          <a:p>
            <a:r>
              <a:rPr kumimoji="1" lang="zh-CN" altLang="en-US"/>
              <a:t>1964 年，美国电话电报公司（AT&amp;T）、通用电器公司（GE）及麻省理工学院（MIT）合作，提出了一个超级分时操作系统的开发计划。</a:t>
            </a:r>
            <a:endParaRPr kumimoji="1" lang="zh-CN" altLang="en-US"/>
          </a:p>
          <a:p>
            <a:r>
              <a:rPr kumimoji="1" lang="zh-CN" altLang="en-US"/>
              <a:t>这个计划，被命名为 Multics OS。Multics 是 “MULTiplexed Information and Coputing System（多路信息与计算系统）” 的意思。</a:t>
            </a:r>
            <a:endParaRPr kumimoji="1" lang="zh-CN" altLang="en-US"/>
          </a:p>
          <a:p>
            <a:r>
              <a:rPr kumimoji="1" lang="zh-CN" altLang="en-US"/>
              <a:t>当时，他们打算借助这个系统，打造一台能够连接 1000 台终端、满足 300 人同时在线的计算机。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Linux内核是负责管理和调度计算机硬件资源，如处理器、内存、硬盘驱动器和其他外设。它提供了操作系统的基本功能和底层支持，如内存管理、进程管理、文件系统和网络功能等。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Linux发行版则是在Linux内核的基础上构建的完整操作系统，包含了内核、系统库、工具、应用程序以及一套用于安装、配置和管理整个系统的机制。每个发行版都有自己的打包格式、软件仓库、更新策略、安装程序和默认配置等。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r>
              <a:rPr kumimoji="1" lang="zh-CN" altLang="en-US"/>
              <a:t>Canonical公司是一个私营公司，由南非的企业家马克·沙特尔沃思创建，主要为了促进开源软件项目</a:t>
            </a:r>
            <a:endParaRPr kumimoji="1" lang="zh-CN" altLang="en-US"/>
          </a:p>
          <a:p>
            <a:r>
              <a:rPr kumimoji="1" lang="zh-CN" altLang="en-US"/>
              <a:t>Linux内核和发行版的关系可以比喻为一座大厦的基础和整座大厦。内核是基础，提供了最基本的支持和功能；而发行版则是在这个基础上构建的完整操作系统，包含了用户界面、应用程序和管理工具等。</a:t>
            </a:r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tags" Target="../tags/tag43.xml"/><Relationship Id="rId3" Type="http://schemas.openxmlformats.org/officeDocument/2006/relationships/image" Target="../media/image5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47.xml"/><Relationship Id="rId5" Type="http://schemas.openxmlformats.org/officeDocument/2006/relationships/image" Target="../media/image17.png"/><Relationship Id="rId4" Type="http://schemas.openxmlformats.org/officeDocument/2006/relationships/tags" Target="../tags/tag46.xml"/><Relationship Id="rId3" Type="http://schemas.openxmlformats.org/officeDocument/2006/relationships/image" Target="../media/image5.png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52.xml"/><Relationship Id="rId7" Type="http://schemas.openxmlformats.org/officeDocument/2006/relationships/image" Target="../media/image19.png"/><Relationship Id="rId6" Type="http://schemas.openxmlformats.org/officeDocument/2006/relationships/tags" Target="../tags/tag51.xml"/><Relationship Id="rId5" Type="http://schemas.openxmlformats.org/officeDocument/2006/relationships/image" Target="../media/image18.png"/><Relationship Id="rId4" Type="http://schemas.openxmlformats.org/officeDocument/2006/relationships/tags" Target="../tags/tag50.xml"/><Relationship Id="rId3" Type="http://schemas.openxmlformats.org/officeDocument/2006/relationships/image" Target="../media/image5.png"/><Relationship Id="rId2" Type="http://schemas.openxmlformats.org/officeDocument/2006/relationships/tags" Target="../tags/tag49.xml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9" Type="http://schemas.openxmlformats.org/officeDocument/2006/relationships/notesSlide" Target="../notesSlides/notesSlide14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78.xml"/><Relationship Id="rId26" Type="http://schemas.openxmlformats.org/officeDocument/2006/relationships/tags" Target="../tags/tag77.xml"/><Relationship Id="rId25" Type="http://schemas.openxmlformats.org/officeDocument/2006/relationships/tags" Target="../tags/tag76.xml"/><Relationship Id="rId24" Type="http://schemas.openxmlformats.org/officeDocument/2006/relationships/tags" Target="../tags/tag75.xml"/><Relationship Id="rId23" Type="http://schemas.openxmlformats.org/officeDocument/2006/relationships/tags" Target="../tags/tag74.xml"/><Relationship Id="rId22" Type="http://schemas.openxmlformats.org/officeDocument/2006/relationships/tags" Target="../tags/tag73.xml"/><Relationship Id="rId21" Type="http://schemas.openxmlformats.org/officeDocument/2006/relationships/tags" Target="../tags/tag72.xml"/><Relationship Id="rId20" Type="http://schemas.openxmlformats.org/officeDocument/2006/relationships/tags" Target="../tags/tag71.xml"/><Relationship Id="rId2" Type="http://schemas.openxmlformats.org/officeDocument/2006/relationships/image" Target="../media/image5.png"/><Relationship Id="rId19" Type="http://schemas.openxmlformats.org/officeDocument/2006/relationships/tags" Target="../tags/tag70.xml"/><Relationship Id="rId18" Type="http://schemas.openxmlformats.org/officeDocument/2006/relationships/tags" Target="../tags/tag69.xml"/><Relationship Id="rId17" Type="http://schemas.openxmlformats.org/officeDocument/2006/relationships/tags" Target="../tags/tag68.xml"/><Relationship Id="rId16" Type="http://schemas.openxmlformats.org/officeDocument/2006/relationships/tags" Target="../tags/tag67.xml"/><Relationship Id="rId15" Type="http://schemas.openxmlformats.org/officeDocument/2006/relationships/tags" Target="../tags/tag66.xml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tags" Target="../tags/tag53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2.xml"/><Relationship Id="rId2" Type="http://schemas.openxmlformats.org/officeDocument/2006/relationships/image" Target="../media/image5.png"/><Relationship Id="rId1" Type="http://schemas.openxmlformats.org/officeDocument/2006/relationships/tags" Target="../tags/tag8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4.xml"/><Relationship Id="rId2" Type="http://schemas.openxmlformats.org/officeDocument/2006/relationships/image" Target="../media/image5.png"/><Relationship Id="rId1" Type="http://schemas.openxmlformats.org/officeDocument/2006/relationships/tags" Target="../tags/tag83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6.xml"/><Relationship Id="rId2" Type="http://schemas.openxmlformats.org/officeDocument/2006/relationships/image" Target="../media/image5.png"/><Relationship Id="rId1" Type="http://schemas.openxmlformats.org/officeDocument/2006/relationships/tags" Target="../tags/tag8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image" Target="../media/image23.png"/><Relationship Id="rId7" Type="http://schemas.openxmlformats.org/officeDocument/2006/relationships/tags" Target="../tags/tag90.xml"/><Relationship Id="rId6" Type="http://schemas.openxmlformats.org/officeDocument/2006/relationships/image" Target="../media/image22.png"/><Relationship Id="rId5" Type="http://schemas.openxmlformats.org/officeDocument/2006/relationships/tags" Target="../tags/tag89.xml"/><Relationship Id="rId4" Type="http://schemas.openxmlformats.org/officeDocument/2006/relationships/image" Target="../media/image21.png"/><Relationship Id="rId3" Type="http://schemas.openxmlformats.org/officeDocument/2006/relationships/tags" Target="../tags/tag88.xml"/><Relationship Id="rId2" Type="http://schemas.openxmlformats.org/officeDocument/2006/relationships/image" Target="../media/image5.png"/><Relationship Id="rId12" Type="http://schemas.openxmlformats.org/officeDocument/2006/relationships/notesSlide" Target="../notesSlides/notesSlide19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92.xml"/><Relationship Id="rId1" Type="http://schemas.openxmlformats.org/officeDocument/2006/relationships/tags" Target="../tags/tag8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tags" Target="../tags/tag5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image" Target="../media/image24.png"/><Relationship Id="rId3" Type="http://schemas.openxmlformats.org/officeDocument/2006/relationships/tags" Target="../tags/tag94.xml"/><Relationship Id="rId2" Type="http://schemas.openxmlformats.org/officeDocument/2006/relationships/image" Target="../media/image5.png"/><Relationship Id="rId1" Type="http://schemas.openxmlformats.org/officeDocument/2006/relationships/tags" Target="../tags/tag93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image" Target="../media/image5.png"/><Relationship Id="rId1" Type="http://schemas.openxmlformats.org/officeDocument/2006/relationships/tags" Target="../tags/tag97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tags" Target="../tags/tag101.xml"/><Relationship Id="rId2" Type="http://schemas.openxmlformats.org/officeDocument/2006/relationships/image" Target="../media/image5.png"/><Relationship Id="rId1" Type="http://schemas.openxmlformats.org/officeDocument/2006/relationships/tags" Target="../tags/tag100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tags" Target="../tags/tag103.xml"/><Relationship Id="rId2" Type="http://schemas.openxmlformats.org/officeDocument/2006/relationships/image" Target="../media/image5.png"/><Relationship Id="rId1" Type="http://schemas.openxmlformats.org/officeDocument/2006/relationships/tags" Target="../tags/tag10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tags" Target="../tags/tag106.xml"/><Relationship Id="rId3" Type="http://schemas.openxmlformats.org/officeDocument/2006/relationships/image" Target="../media/image5.png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tags" Target="../tags/tag109.xml"/><Relationship Id="rId3" Type="http://schemas.openxmlformats.org/officeDocument/2006/relationships/image" Target="../media/image5.png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tags" Target="../tags/tag118.xml"/><Relationship Id="rId7" Type="http://schemas.openxmlformats.org/officeDocument/2006/relationships/image" Target="../media/image32.png"/><Relationship Id="rId6" Type="http://schemas.openxmlformats.org/officeDocument/2006/relationships/tags" Target="../tags/tag117.xml"/><Relationship Id="rId5" Type="http://schemas.openxmlformats.org/officeDocument/2006/relationships/image" Target="../media/image31.png"/><Relationship Id="rId4" Type="http://schemas.openxmlformats.org/officeDocument/2006/relationships/tags" Target="../tags/tag116.xml"/><Relationship Id="rId3" Type="http://schemas.openxmlformats.org/officeDocument/2006/relationships/image" Target="../media/image5.png"/><Relationship Id="rId20" Type="http://schemas.openxmlformats.org/officeDocument/2006/relationships/notesSlide" Target="../notesSlides/notesSlide28.xml"/><Relationship Id="rId2" Type="http://schemas.openxmlformats.org/officeDocument/2006/relationships/tags" Target="../tags/tag115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25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image" Target="../media/image35.png"/><Relationship Id="rId12" Type="http://schemas.openxmlformats.org/officeDocument/2006/relationships/tags" Target="../tags/tag120.xml"/><Relationship Id="rId11" Type="http://schemas.openxmlformats.org/officeDocument/2006/relationships/image" Target="../media/image34.png"/><Relationship Id="rId10" Type="http://schemas.openxmlformats.org/officeDocument/2006/relationships/tags" Target="../tags/tag119.xml"/><Relationship Id="rId1" Type="http://schemas.openxmlformats.org/officeDocument/2006/relationships/tags" Target="../tags/tag1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image" Target="../media/image5.png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0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6" Type="http://schemas.openxmlformats.org/officeDocument/2006/relationships/tags" Target="../tags/tag133.xml"/><Relationship Id="rId5" Type="http://schemas.openxmlformats.org/officeDocument/2006/relationships/image" Target="../media/image37.png"/><Relationship Id="rId4" Type="http://schemas.openxmlformats.org/officeDocument/2006/relationships/tags" Target="../tags/tag132.xml"/><Relationship Id="rId3" Type="http://schemas.openxmlformats.org/officeDocument/2006/relationships/image" Target="../media/image5.png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6" Type="http://schemas.openxmlformats.org/officeDocument/2006/relationships/tags" Target="../tags/tag137.xml"/><Relationship Id="rId5" Type="http://schemas.openxmlformats.org/officeDocument/2006/relationships/image" Target="../media/image39.png"/><Relationship Id="rId4" Type="http://schemas.openxmlformats.org/officeDocument/2006/relationships/tags" Target="../tags/tag136.xml"/><Relationship Id="rId3" Type="http://schemas.openxmlformats.org/officeDocument/2006/relationships/image" Target="../media/image5.png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0.xml"/><Relationship Id="rId4" Type="http://schemas.openxmlformats.org/officeDocument/2006/relationships/image" Target="../media/image41.png"/><Relationship Id="rId3" Type="http://schemas.openxmlformats.org/officeDocument/2006/relationships/tags" Target="../tags/tag149.xml"/><Relationship Id="rId2" Type="http://schemas.openxmlformats.org/officeDocument/2006/relationships/image" Target="../media/image5.png"/><Relationship Id="rId1" Type="http://schemas.openxmlformats.org/officeDocument/2006/relationships/tags" Target="../tags/tag14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6.xml"/><Relationship Id="rId7" Type="http://schemas.openxmlformats.org/officeDocument/2006/relationships/image" Target="../media/image7.png"/><Relationship Id="rId6" Type="http://schemas.openxmlformats.org/officeDocument/2006/relationships/tags" Target="../tags/tag15.xml"/><Relationship Id="rId5" Type="http://schemas.openxmlformats.org/officeDocument/2006/relationships/image" Target="../media/image6.png"/><Relationship Id="rId4" Type="http://schemas.openxmlformats.org/officeDocument/2006/relationships/tags" Target="../tags/tag14.xml"/><Relationship Id="rId3" Type="http://schemas.openxmlformats.org/officeDocument/2006/relationships/image" Target="../media/image5.png"/><Relationship Id="rId22" Type="http://schemas.openxmlformats.org/officeDocument/2006/relationships/notesSlide" Target="../notesSlides/notesSlide4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24.xml"/><Relationship Id="rId2" Type="http://schemas.openxmlformats.org/officeDocument/2006/relationships/tags" Target="../tags/tag13.xml"/><Relationship Id="rId19" Type="http://schemas.openxmlformats.org/officeDocument/2006/relationships/tags" Target="../tags/tag23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image" Target="../media/image11.png"/><Relationship Id="rId14" Type="http://schemas.openxmlformats.org/officeDocument/2006/relationships/tags" Target="../tags/tag19.xml"/><Relationship Id="rId13" Type="http://schemas.openxmlformats.org/officeDocument/2006/relationships/image" Target="../media/image10.png"/><Relationship Id="rId12" Type="http://schemas.openxmlformats.org/officeDocument/2006/relationships/tags" Target="../tags/tag18.xml"/><Relationship Id="rId11" Type="http://schemas.openxmlformats.org/officeDocument/2006/relationships/image" Target="../media/image9.png"/><Relationship Id="rId10" Type="http://schemas.openxmlformats.org/officeDocument/2006/relationships/tags" Target="../tags/tag17.xml"/><Relationship Id="rId1" Type="http://schemas.openxmlformats.org/officeDocument/2006/relationships/tags" Target="../tags/tag12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tags" Target="../tags/tag153.xml"/><Relationship Id="rId3" Type="http://schemas.openxmlformats.org/officeDocument/2006/relationships/image" Target="../media/image5.png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tags" Target="../tags/tag160.xml"/><Relationship Id="rId7" Type="http://schemas.openxmlformats.org/officeDocument/2006/relationships/image" Target="../media/image44.png"/><Relationship Id="rId6" Type="http://schemas.openxmlformats.org/officeDocument/2006/relationships/tags" Target="../tags/tag159.xml"/><Relationship Id="rId5" Type="http://schemas.openxmlformats.org/officeDocument/2006/relationships/image" Target="../media/image43.png"/><Relationship Id="rId4" Type="http://schemas.openxmlformats.org/officeDocument/2006/relationships/tags" Target="../tags/tag158.xml"/><Relationship Id="rId3" Type="http://schemas.openxmlformats.org/officeDocument/2006/relationships/image" Target="../media/image5.png"/><Relationship Id="rId2" Type="http://schemas.openxmlformats.org/officeDocument/2006/relationships/tags" Target="../tags/tag157.xml"/><Relationship Id="rId17" Type="http://schemas.openxmlformats.org/officeDocument/2006/relationships/notesSlide" Target="../notesSlides/notesSlide40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48.png"/><Relationship Id="rId14" Type="http://schemas.openxmlformats.org/officeDocument/2006/relationships/tags" Target="../tags/tag163.xml"/><Relationship Id="rId13" Type="http://schemas.openxmlformats.org/officeDocument/2006/relationships/image" Target="../media/image47.png"/><Relationship Id="rId12" Type="http://schemas.openxmlformats.org/officeDocument/2006/relationships/tags" Target="../tags/tag162.xml"/><Relationship Id="rId11" Type="http://schemas.openxmlformats.org/officeDocument/2006/relationships/image" Target="../media/image46.png"/><Relationship Id="rId10" Type="http://schemas.openxmlformats.org/officeDocument/2006/relationships/tags" Target="../tags/tag161.xml"/><Relationship Id="rId1" Type="http://schemas.openxmlformats.org/officeDocument/2006/relationships/tags" Target="../tags/tag156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6" Type="http://schemas.openxmlformats.org/officeDocument/2006/relationships/tags" Target="../tags/tag167.xml"/><Relationship Id="rId5" Type="http://schemas.openxmlformats.org/officeDocument/2006/relationships/image" Target="../media/image49.png"/><Relationship Id="rId4" Type="http://schemas.openxmlformats.org/officeDocument/2006/relationships/tags" Target="../tags/tag166.xml"/><Relationship Id="rId3" Type="http://schemas.openxmlformats.org/officeDocument/2006/relationships/image" Target="../media/image5.png"/><Relationship Id="rId2" Type="http://schemas.openxmlformats.org/officeDocument/2006/relationships/tags" Target="../tags/tag165.xml"/><Relationship Id="rId1" Type="http://schemas.openxmlformats.org/officeDocument/2006/relationships/tags" Target="../tags/tag164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tags" Target="../tags/tag172.xml"/><Relationship Id="rId7" Type="http://schemas.openxmlformats.org/officeDocument/2006/relationships/image" Target="../media/image52.png"/><Relationship Id="rId6" Type="http://schemas.openxmlformats.org/officeDocument/2006/relationships/tags" Target="../tags/tag171.xml"/><Relationship Id="rId5" Type="http://schemas.openxmlformats.org/officeDocument/2006/relationships/image" Target="../media/image51.png"/><Relationship Id="rId4" Type="http://schemas.openxmlformats.org/officeDocument/2006/relationships/tags" Target="../tags/tag170.xml"/><Relationship Id="rId3" Type="http://schemas.openxmlformats.org/officeDocument/2006/relationships/image" Target="../media/image5.png"/><Relationship Id="rId2" Type="http://schemas.openxmlformats.org/officeDocument/2006/relationships/tags" Target="../tags/tag169.xml"/><Relationship Id="rId17" Type="http://schemas.openxmlformats.org/officeDocument/2006/relationships/notesSlide" Target="../notesSlides/notesSlide42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6.png"/><Relationship Id="rId14" Type="http://schemas.openxmlformats.org/officeDocument/2006/relationships/tags" Target="../tags/tag175.xml"/><Relationship Id="rId13" Type="http://schemas.openxmlformats.org/officeDocument/2006/relationships/image" Target="../media/image55.png"/><Relationship Id="rId12" Type="http://schemas.openxmlformats.org/officeDocument/2006/relationships/tags" Target="../tags/tag174.xml"/><Relationship Id="rId11" Type="http://schemas.openxmlformats.org/officeDocument/2006/relationships/image" Target="../media/image54.png"/><Relationship Id="rId10" Type="http://schemas.openxmlformats.org/officeDocument/2006/relationships/tags" Target="../tags/tag173.xml"/><Relationship Id="rId1" Type="http://schemas.openxmlformats.org/officeDocument/2006/relationships/tags" Target="../tags/tag168.xml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tags" Target="../tags/tag178.xml"/><Relationship Id="rId3" Type="http://schemas.openxmlformats.org/officeDocument/2006/relationships/image" Target="../media/image5.png"/><Relationship Id="rId2" Type="http://schemas.openxmlformats.org/officeDocument/2006/relationships/tags" Target="../tags/tag177.xml"/><Relationship Id="rId1" Type="http://schemas.openxmlformats.org/officeDocument/2006/relationships/tags" Target="../tags/tag176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png"/><Relationship Id="rId8" Type="http://schemas.openxmlformats.org/officeDocument/2006/relationships/tags" Target="../tags/tag183.xml"/><Relationship Id="rId7" Type="http://schemas.openxmlformats.org/officeDocument/2006/relationships/image" Target="../media/image58.png"/><Relationship Id="rId6" Type="http://schemas.openxmlformats.org/officeDocument/2006/relationships/tags" Target="../tags/tag182.xml"/><Relationship Id="rId5" Type="http://schemas.openxmlformats.org/officeDocument/2006/relationships/image" Target="../media/image43.png"/><Relationship Id="rId4" Type="http://schemas.openxmlformats.org/officeDocument/2006/relationships/tags" Target="../tags/tag181.xml"/><Relationship Id="rId3" Type="http://schemas.openxmlformats.org/officeDocument/2006/relationships/image" Target="../media/image5.png"/><Relationship Id="rId2" Type="http://schemas.openxmlformats.org/officeDocument/2006/relationships/tags" Target="../tags/tag180.xml"/><Relationship Id="rId11" Type="http://schemas.openxmlformats.org/officeDocument/2006/relationships/notesSlide" Target="../notesSlides/notesSlide44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79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1.png"/><Relationship Id="rId6" Type="http://schemas.openxmlformats.org/officeDocument/2006/relationships/tags" Target="../tags/tag187.xml"/><Relationship Id="rId5" Type="http://schemas.openxmlformats.org/officeDocument/2006/relationships/image" Target="../media/image60.png"/><Relationship Id="rId4" Type="http://schemas.openxmlformats.org/officeDocument/2006/relationships/tags" Target="../tags/tag186.xml"/><Relationship Id="rId3" Type="http://schemas.openxmlformats.org/officeDocument/2006/relationships/image" Target="../media/image5.png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3.png"/><Relationship Id="rId6" Type="http://schemas.openxmlformats.org/officeDocument/2006/relationships/tags" Target="../tags/tag191.xml"/><Relationship Id="rId5" Type="http://schemas.openxmlformats.org/officeDocument/2006/relationships/image" Target="../media/image62.png"/><Relationship Id="rId4" Type="http://schemas.openxmlformats.org/officeDocument/2006/relationships/tags" Target="../tags/tag190.xml"/><Relationship Id="rId3" Type="http://schemas.openxmlformats.org/officeDocument/2006/relationships/image" Target="../media/image5.png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7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5.png"/><Relationship Id="rId6" Type="http://schemas.openxmlformats.org/officeDocument/2006/relationships/tags" Target="../tags/tag195.xml"/><Relationship Id="rId5" Type="http://schemas.openxmlformats.org/officeDocument/2006/relationships/image" Target="../media/image64.png"/><Relationship Id="rId4" Type="http://schemas.openxmlformats.org/officeDocument/2006/relationships/tags" Target="../tags/tag194.xml"/><Relationship Id="rId3" Type="http://schemas.openxmlformats.org/officeDocument/2006/relationships/image" Target="../media/image5.png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image" Target="../media/image12.png"/><Relationship Id="rId4" Type="http://schemas.openxmlformats.org/officeDocument/2006/relationships/tags" Target="../tags/tag27.xml"/><Relationship Id="rId3" Type="http://schemas.openxmlformats.org/officeDocument/2006/relationships/image" Target="../media/image5.png"/><Relationship Id="rId2" Type="http://schemas.openxmlformats.org/officeDocument/2006/relationships/tags" Target="../tags/tag26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25.xml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tags" Target="../tags/tag198.xml"/><Relationship Id="rId3" Type="http://schemas.openxmlformats.org/officeDocument/2006/relationships/image" Target="../media/image5.png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8.png"/><Relationship Id="rId6" Type="http://schemas.openxmlformats.org/officeDocument/2006/relationships/tags" Target="../tags/tag206.xml"/><Relationship Id="rId5" Type="http://schemas.openxmlformats.org/officeDocument/2006/relationships/image" Target="../media/image67.png"/><Relationship Id="rId4" Type="http://schemas.openxmlformats.org/officeDocument/2006/relationships/tags" Target="../tags/tag205.xml"/><Relationship Id="rId3" Type="http://schemas.openxmlformats.org/officeDocument/2006/relationships/image" Target="../media/image5.png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tags" Target="../tags/tag211.xml"/><Relationship Id="rId7" Type="http://schemas.openxmlformats.org/officeDocument/2006/relationships/image" Target="../media/image70.png"/><Relationship Id="rId6" Type="http://schemas.openxmlformats.org/officeDocument/2006/relationships/tags" Target="../tags/tag210.xml"/><Relationship Id="rId5" Type="http://schemas.openxmlformats.org/officeDocument/2006/relationships/image" Target="../media/image69.png"/><Relationship Id="rId4" Type="http://schemas.openxmlformats.org/officeDocument/2006/relationships/tags" Target="../tags/tag209.xml"/><Relationship Id="rId3" Type="http://schemas.openxmlformats.org/officeDocument/2006/relationships/image" Target="../media/image5.png"/><Relationship Id="rId2" Type="http://schemas.openxmlformats.org/officeDocument/2006/relationships/tags" Target="../tags/tag208.xml"/><Relationship Id="rId15" Type="http://schemas.openxmlformats.org/officeDocument/2006/relationships/notesSlide" Target="../notesSlides/notesSlide52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73.png"/><Relationship Id="rId12" Type="http://schemas.openxmlformats.org/officeDocument/2006/relationships/tags" Target="../tags/tag213.xml"/><Relationship Id="rId11" Type="http://schemas.openxmlformats.org/officeDocument/2006/relationships/image" Target="../media/image72.png"/><Relationship Id="rId10" Type="http://schemas.openxmlformats.org/officeDocument/2006/relationships/tags" Target="../tags/tag212.xml"/><Relationship Id="rId1" Type="http://schemas.openxmlformats.org/officeDocument/2006/relationships/tags" Target="../tags/tag207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tags" Target="../tags/tag218.xml"/><Relationship Id="rId7" Type="http://schemas.openxmlformats.org/officeDocument/2006/relationships/image" Target="../media/image75.png"/><Relationship Id="rId6" Type="http://schemas.openxmlformats.org/officeDocument/2006/relationships/tags" Target="../tags/tag217.xml"/><Relationship Id="rId5" Type="http://schemas.openxmlformats.org/officeDocument/2006/relationships/image" Target="../media/image74.png"/><Relationship Id="rId4" Type="http://schemas.openxmlformats.org/officeDocument/2006/relationships/tags" Target="../tags/tag216.xml"/><Relationship Id="rId3" Type="http://schemas.openxmlformats.org/officeDocument/2006/relationships/image" Target="../media/image5.png"/><Relationship Id="rId2" Type="http://schemas.openxmlformats.org/officeDocument/2006/relationships/tags" Target="../tags/tag215.xml"/><Relationship Id="rId13" Type="http://schemas.openxmlformats.org/officeDocument/2006/relationships/notesSlide" Target="../notesSlides/notesSlide53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77.png"/><Relationship Id="rId10" Type="http://schemas.openxmlformats.org/officeDocument/2006/relationships/tags" Target="../tags/tag219.xml"/><Relationship Id="rId1" Type="http://schemas.openxmlformats.org/officeDocument/2006/relationships/tags" Target="../tags/tag2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221.xml"/><Relationship Id="rId1" Type="http://schemas.openxmlformats.org/officeDocument/2006/relationships/tags" Target="../tags/tag220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9.png"/><Relationship Id="rId6" Type="http://schemas.openxmlformats.org/officeDocument/2006/relationships/tags" Target="../tags/tag225.xml"/><Relationship Id="rId5" Type="http://schemas.openxmlformats.org/officeDocument/2006/relationships/image" Target="../media/image78.png"/><Relationship Id="rId4" Type="http://schemas.openxmlformats.org/officeDocument/2006/relationships/tags" Target="../tags/tag224.xml"/><Relationship Id="rId3" Type="http://schemas.openxmlformats.org/officeDocument/2006/relationships/image" Target="../media/image5.png"/><Relationship Id="rId2" Type="http://schemas.openxmlformats.org/officeDocument/2006/relationships/tags" Target="../tags/tag223.xml"/><Relationship Id="rId1" Type="http://schemas.openxmlformats.org/officeDocument/2006/relationships/tags" Target="../tags/tag222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30.xml"/><Relationship Id="rId7" Type="http://schemas.openxmlformats.org/officeDocument/2006/relationships/image" Target="../media/image81.png"/><Relationship Id="rId6" Type="http://schemas.openxmlformats.org/officeDocument/2006/relationships/tags" Target="../tags/tag229.xml"/><Relationship Id="rId5" Type="http://schemas.openxmlformats.org/officeDocument/2006/relationships/image" Target="../media/image80.png"/><Relationship Id="rId4" Type="http://schemas.openxmlformats.org/officeDocument/2006/relationships/tags" Target="../tags/tag228.xml"/><Relationship Id="rId3" Type="http://schemas.openxmlformats.org/officeDocument/2006/relationships/image" Target="../media/image5.png"/><Relationship Id="rId2" Type="http://schemas.openxmlformats.org/officeDocument/2006/relationships/tags" Target="../tags/tag227.xml"/><Relationship Id="rId10" Type="http://schemas.openxmlformats.org/officeDocument/2006/relationships/notesSlide" Target="../notesSlides/notesSlide56.xml"/><Relationship Id="rId1" Type="http://schemas.openxmlformats.org/officeDocument/2006/relationships/tags" Target="../tags/tag22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6" Type="http://schemas.openxmlformats.org/officeDocument/2006/relationships/tags" Target="../tags/tag33.xml"/><Relationship Id="rId5" Type="http://schemas.openxmlformats.org/officeDocument/2006/relationships/image" Target="../media/image14.png"/><Relationship Id="rId4" Type="http://schemas.openxmlformats.org/officeDocument/2006/relationships/tags" Target="../tags/tag32.xml"/><Relationship Id="rId3" Type="http://schemas.openxmlformats.org/officeDocument/2006/relationships/image" Target="../media/image5.pn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7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34.xml"/><Relationship Id="rId6" Type="http://schemas.openxmlformats.org/officeDocument/2006/relationships/image" Target="../media/image83.png"/><Relationship Id="rId5" Type="http://schemas.openxmlformats.org/officeDocument/2006/relationships/tags" Target="../tags/tag233.xml"/><Relationship Id="rId4" Type="http://schemas.openxmlformats.org/officeDocument/2006/relationships/image" Target="../media/image82.png"/><Relationship Id="rId3" Type="http://schemas.openxmlformats.org/officeDocument/2006/relationships/tags" Target="../tags/tag232.xml"/><Relationship Id="rId2" Type="http://schemas.openxmlformats.org/officeDocument/2006/relationships/image" Target="../media/image5.png"/><Relationship Id="rId1" Type="http://schemas.openxmlformats.org/officeDocument/2006/relationships/tags" Target="../tags/tag231.xml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image" Target="../media/image5.png"/><Relationship Id="rId1" Type="http://schemas.openxmlformats.org/officeDocument/2006/relationships/tags" Target="../tags/tag235.xml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39.xml"/><Relationship Id="rId2" Type="http://schemas.openxmlformats.org/officeDocument/2006/relationships/image" Target="../media/image5.png"/><Relationship Id="rId1" Type="http://schemas.openxmlformats.org/officeDocument/2006/relationships/tags" Target="../tags/tag238.xml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1.xml"/><Relationship Id="rId2" Type="http://schemas.openxmlformats.org/officeDocument/2006/relationships/image" Target="../media/image5.png"/><Relationship Id="rId1" Type="http://schemas.openxmlformats.org/officeDocument/2006/relationships/tags" Target="../tags/tag240.xm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3.xml"/><Relationship Id="rId2" Type="http://schemas.openxmlformats.org/officeDocument/2006/relationships/image" Target="../media/image5.png"/><Relationship Id="rId1" Type="http://schemas.openxmlformats.org/officeDocument/2006/relationships/tags" Target="../tags/tag242.xml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5.xml"/><Relationship Id="rId2" Type="http://schemas.openxmlformats.org/officeDocument/2006/relationships/image" Target="../media/image5.png"/><Relationship Id="rId1" Type="http://schemas.openxmlformats.org/officeDocument/2006/relationships/tags" Target="../tags/tag244.xml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7.xml"/><Relationship Id="rId2" Type="http://schemas.openxmlformats.org/officeDocument/2006/relationships/image" Target="../media/image5.png"/><Relationship Id="rId1" Type="http://schemas.openxmlformats.org/officeDocument/2006/relationships/tags" Target="../tags/tag246.xml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5.png"/><Relationship Id="rId3" Type="http://schemas.openxmlformats.org/officeDocument/2006/relationships/tags" Target="../tags/tag249.xml"/><Relationship Id="rId2" Type="http://schemas.openxmlformats.org/officeDocument/2006/relationships/image" Target="../media/image5.png"/><Relationship Id="rId1" Type="http://schemas.openxmlformats.org/officeDocument/2006/relationships/tags" Target="../tags/tag24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image" Target="../media/image5.png"/><Relationship Id="rId1" Type="http://schemas.openxmlformats.org/officeDocument/2006/relationships/tags" Target="../tags/tag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 34"/>
          <p:cNvSpPr/>
          <p:nvPr/>
        </p:nvSpPr>
        <p:spPr>
          <a:xfrm>
            <a:off x="4929" y="0"/>
            <a:ext cx="12182140" cy="6858000"/>
          </a:xfrm>
          <a:prstGeom prst="rect">
            <a:avLst/>
          </a:prstGeom>
          <a:solidFill>
            <a:srgbClr val="B1BDC3">
              <a:alpha val="99607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" name="textbox 6"/>
          <p:cNvSpPr/>
          <p:nvPr>
            <p:custDataLst>
              <p:tags r:id="rId1"/>
            </p:custDataLst>
          </p:nvPr>
        </p:nvSpPr>
        <p:spPr>
          <a:xfrm>
            <a:off x="4259580" y="2208530"/>
            <a:ext cx="4802505" cy="6127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95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ct val="96000"/>
              </a:lnSpc>
            </a:pPr>
            <a:r>
              <a:rPr lang="zh-CN" altLang="en-US" sz="4000" b="1" dirty="0">
                <a:latin typeface="新宋体" pitchFamily="49" charset="-122"/>
                <a:ea typeface="新宋体" pitchFamily="49" charset="-122"/>
                <a:sym typeface="+mn-ea"/>
              </a:rPr>
              <a:t>Linux操作系统基础</a:t>
            </a:r>
            <a:endParaRPr sz="4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textbox 10"/>
          <p:cNvSpPr/>
          <p:nvPr>
            <p:custDataLst>
              <p:tags r:id="rId2"/>
            </p:custDataLst>
          </p:nvPr>
        </p:nvSpPr>
        <p:spPr>
          <a:xfrm>
            <a:off x="4259580" y="3729329"/>
            <a:ext cx="4282440" cy="2393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lang="en-US" sz="2000" dirty="0">
                <a:latin typeface="微软雅黑"/>
                <a:ea typeface="微软雅黑"/>
                <a:cs typeface="微软雅黑"/>
              </a:rPr>
              <a:t>Zeng </a:t>
            </a:r>
            <a:r>
              <a:rPr lang="en-US" sz="2000" dirty="0">
                <a:latin typeface="微软雅黑"/>
                <a:ea typeface="微软雅黑"/>
                <a:cs typeface="微软雅黑"/>
              </a:rPr>
              <a:t>Lab</a:t>
            </a:r>
            <a:endParaRPr lang="en-US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textbox 10"/>
          <p:cNvSpPr/>
          <p:nvPr>
            <p:custDataLst>
              <p:tags r:id="rId3"/>
            </p:custDataLst>
          </p:nvPr>
        </p:nvSpPr>
        <p:spPr>
          <a:xfrm>
            <a:off x="4259580" y="3092424"/>
            <a:ext cx="4282440" cy="2393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lang="zh-CN" altLang="en-US" sz="2800" dirty="0">
                <a:latin typeface="微软雅黑"/>
                <a:ea typeface="微软雅黑"/>
                <a:cs typeface="微软雅黑"/>
              </a:rPr>
              <a:t>张</a:t>
            </a:r>
            <a:r>
              <a:rPr lang="en-US" altLang="zh-CN" sz="2800" dirty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800" dirty="0">
                <a:latin typeface="微软雅黑"/>
                <a:ea typeface="微软雅黑"/>
                <a:cs typeface="微软雅黑"/>
              </a:rPr>
              <a:t>鹏</a:t>
            </a:r>
            <a:endParaRPr lang="zh-CN" altLang="en-US" sz="28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67535" y="2075815"/>
            <a:ext cx="21336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1.5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Linux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特点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59765"/>
            <a:ext cx="10527665" cy="2274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多用户，多任务，</a:t>
            </a:r>
            <a:r>
              <a:rPr 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多线程</a:t>
            </a:r>
            <a:endParaRPr 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丰富的网络功能，可靠的系统安全</a:t>
            </a:r>
            <a:endParaRPr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良好的可移植性，具有标准兼容性</a:t>
            </a:r>
            <a:endParaRPr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良好的用户界面，出色的速度性能</a:t>
            </a:r>
            <a:endParaRPr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开源</a:t>
            </a:r>
            <a:endParaRPr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96000" y="1304290"/>
            <a:ext cx="4773295" cy="4773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00595" y="6218555"/>
            <a:ext cx="2852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en-US" altLang="zh-CN"/>
              <a:t>AI  Example diagram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1.6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Linux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的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未来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59765"/>
            <a:ext cx="10527665" cy="2769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云计算和容器技术：Linux的新疆土</a:t>
            </a:r>
            <a:endParaRPr 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人工智能和机器学习：Linux的新战场</a:t>
            </a:r>
            <a:endParaRPr 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物联网：Linux的微型王国</a:t>
            </a:r>
            <a:endParaRPr 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安全性：Linux的永恒主题</a:t>
            </a:r>
            <a:endParaRPr 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桌面市场：Linux的持续进击</a:t>
            </a:r>
            <a:endParaRPr 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62345" y="1142365"/>
            <a:ext cx="4827905" cy="482790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7300595" y="6120130"/>
            <a:ext cx="2852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en-US" altLang="zh-CN"/>
              <a:t>AI  Example diagram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 34"/>
          <p:cNvSpPr/>
          <p:nvPr/>
        </p:nvSpPr>
        <p:spPr>
          <a:xfrm>
            <a:off x="4929" y="0"/>
            <a:ext cx="12182140" cy="6858000"/>
          </a:xfrm>
          <a:prstGeom prst="rect">
            <a:avLst/>
          </a:prstGeom>
          <a:solidFill>
            <a:srgbClr val="B1BDC3">
              <a:alpha val="99607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" name="textbox 36"/>
          <p:cNvSpPr/>
          <p:nvPr/>
        </p:nvSpPr>
        <p:spPr>
          <a:xfrm>
            <a:off x="4973954" y="1956434"/>
            <a:ext cx="2085339" cy="18503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57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r" rtl="0" eaLnBrk="0">
              <a:lnSpc>
                <a:spcPct val="80000"/>
              </a:lnSpc>
            </a:pPr>
            <a:r>
              <a:rPr sz="15000" b="1" kern="0" spc="-24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0</a:t>
            </a:r>
            <a:r>
              <a:rPr lang="en-US" sz="15000" b="1" kern="0" spc="-24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2</a:t>
            </a:r>
            <a:endParaRPr lang="en-US" sz="15000" b="1" kern="0" spc="-240" dirty="0">
              <a:solidFill>
                <a:srgbClr val="000000">
                  <a:alpha val="100000"/>
                </a:srgbClr>
              </a:solidFill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  <p:sp>
        <p:nvSpPr>
          <p:cNvPr id="38" name="textbox 38"/>
          <p:cNvSpPr/>
          <p:nvPr/>
        </p:nvSpPr>
        <p:spPr>
          <a:xfrm>
            <a:off x="3979545" y="3596005"/>
            <a:ext cx="4233545" cy="8959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399415" algn="l" rtl="0" eaLnBrk="0">
              <a:lnSpc>
                <a:spcPts val="4525"/>
              </a:lnSpc>
            </a:pPr>
            <a:r>
              <a:rPr sz="3600" kern="0" spc="-4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linux</a:t>
            </a:r>
            <a:r>
              <a:rPr lang="zh-CN" sz="3600" kern="0" spc="-4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系统</a:t>
            </a:r>
            <a:r>
              <a:rPr sz="3600" kern="0" spc="-4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介绍</a:t>
            </a:r>
            <a:endParaRPr sz="3600" kern="0" spc="-4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0" name="path 40"/>
          <p:cNvSpPr/>
          <p:nvPr/>
        </p:nvSpPr>
        <p:spPr>
          <a:xfrm>
            <a:off x="4628147" y="3426073"/>
            <a:ext cx="2935705" cy="6350"/>
          </a:xfrm>
          <a:custGeom>
            <a:avLst/>
            <a:gdLst/>
            <a:ahLst/>
            <a:cxnLst/>
            <a:rect l="0" t="0" r="0" b="0"/>
            <a:pathLst>
              <a:path w="4623" h="10">
                <a:moveTo>
                  <a:pt x="0" y="5"/>
                </a:moveTo>
                <a:lnTo>
                  <a:pt x="4623" y="5"/>
                </a:lnTo>
              </a:path>
            </a:pathLst>
          </a:custGeom>
          <a:noFill/>
          <a:ln w="6350" cap="flat">
            <a:solidFill>
              <a:srgbClr val="595959"/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" name="path 42"/>
          <p:cNvSpPr/>
          <p:nvPr/>
        </p:nvSpPr>
        <p:spPr>
          <a:xfrm>
            <a:off x="4628147" y="4656739"/>
            <a:ext cx="2935705" cy="6350"/>
          </a:xfrm>
          <a:custGeom>
            <a:avLst/>
            <a:gdLst/>
            <a:ahLst/>
            <a:cxnLst/>
            <a:rect l="0" t="0" r="0" b="0"/>
            <a:pathLst>
              <a:path w="4623" h="10">
                <a:moveTo>
                  <a:pt x="0" y="5"/>
                </a:moveTo>
                <a:lnTo>
                  <a:pt x="4623" y="5"/>
                </a:lnTo>
              </a:path>
            </a:pathLst>
          </a:custGeom>
          <a:noFill/>
          <a:ln w="6350" cap="flat">
            <a:solidFill>
              <a:srgbClr val="595959"/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2.1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Linux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系统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59765"/>
            <a:ext cx="10527665" cy="17430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Arial" panose="020B0704020202020204" pitchFamily="34" charset="0"/>
              </a:rPr>
              <a:t>Linux操作模式图形化界面、命令行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31925" y="1617345"/>
            <a:ext cx="4413250" cy="3312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580505" y="1617345"/>
            <a:ext cx="3256280" cy="33343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81050" y="5528310"/>
            <a:ext cx="106299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2.2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、基本目录结构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47495" y="2167255"/>
            <a:ext cx="8201025" cy="46907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  <a:sym typeface="+mn-ea"/>
              </a:rPr>
              <a:t>/ 根目录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  <a:sym typeface="+mn-ea"/>
              </a:rPr>
              <a:t>bin存放二进制可执行文件(ls,cat,mkdir等)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  <a:sym typeface="+mn-ea"/>
              </a:rPr>
              <a:t>boot 存放用于系统引导时使用的各种文件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  <a:sym typeface="+mn-ea"/>
              </a:rPr>
              <a:t>dev (devices)用于存放设备文件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  <a:sym typeface="+mn-ea"/>
              </a:rPr>
              <a:t>etc (etcetera)存放系统配置文件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  <a:sym typeface="+mn-ea"/>
              </a:rPr>
              <a:t>home 存放用户文件的根目录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  <a:sym typeface="+mn-ea"/>
              </a:rPr>
              <a:t>lib  (library)存放跟文件系统中的程序运行所需要的共享库及内核模块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  <a:sym typeface="+mn-ea"/>
              </a:rPr>
              <a:t>sbin  (super user binaries)存放二进制可执行文件，只有root才能访问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  <a:sym typeface="+mn-ea"/>
              </a:rPr>
              <a:t>usr  (unix shared resources)用于存放共享的系统资源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  <a:sym typeface="+mn-ea"/>
              </a:rPr>
              <a:t>var  (variable)用于存放运行时需要改变数据的文件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  <a:sym typeface="+mn-ea"/>
              </a:rPr>
              <a:t>tmp  (temporary)用于存放各种临时文件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  <a:sym typeface="+mn-ea"/>
              </a:rPr>
              <a:t>root  超级用户目录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  <a:sym typeface="+mn-ea"/>
              </a:rPr>
              <a:t>mnt  (mount)系统管理员安装临时文件系统的安装点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grpSp>
        <p:nvGrpSpPr>
          <p:cNvPr id="6" name="Group 4"/>
          <p:cNvGrpSpPr/>
          <p:nvPr/>
        </p:nvGrpSpPr>
        <p:grpSpPr>
          <a:xfrm>
            <a:off x="964565" y="1217930"/>
            <a:ext cx="10292056" cy="818515"/>
            <a:chOff x="0" y="0"/>
            <a:chExt cx="5568" cy="445"/>
          </a:xfrm>
        </p:grpSpPr>
        <p:sp>
          <p:nvSpPr>
            <p:cNvPr id="7" name="Line 5"/>
            <p:cNvSpPr/>
            <p:nvPr>
              <p:custDataLst>
                <p:tags r:id="rId3"/>
              </p:custDataLst>
            </p:nvPr>
          </p:nvSpPr>
          <p:spPr>
            <a:xfrm>
              <a:off x="4800" y="96"/>
              <a:ext cx="0" cy="192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8" name="Group 6"/>
            <p:cNvGrpSpPr/>
            <p:nvPr/>
          </p:nvGrpSpPr>
          <p:grpSpPr>
            <a:xfrm>
              <a:off x="0" y="0"/>
              <a:ext cx="5568" cy="445"/>
              <a:chOff x="0" y="0"/>
              <a:chExt cx="5568" cy="445"/>
            </a:xfrm>
          </p:grpSpPr>
          <p:sp>
            <p:nvSpPr>
              <p:cNvPr id="10" name="Text Box 7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480" y="288"/>
                <a:ext cx="432" cy="15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FF66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outerShdw dist="35921" dir="2699999" algn="ctr" rotWithShape="0">
                  <a:schemeClr val="bg2">
                    <a:alpha val="50000"/>
                  </a:schemeClr>
                </a:outerShdw>
              </a:effectLst>
            </p:spPr>
            <p:txBody>
              <a:bodyPr lIns="90000" tIns="46800" rIns="90000" bIns="4680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3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342900" lvl="0" indent="-342900" algn="ctr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 typeface="Arial" panose="020B0704020202020204" pitchFamily="34" charset="0"/>
                  <a:buNone/>
                </a:pPr>
                <a:r>
                  <a:rPr lang="zh-CN" altLang="zh-CN" sz="1600" dirty="0">
                    <a:latin typeface="Times New Roman" panose="02020603050405020304" pitchFamily="18" charset="0"/>
                    <a:ea typeface="楷体_GB2312" pitchFamily="1" charset="-122"/>
                  </a:rPr>
                  <a:t>boot</a:t>
                </a:r>
                <a:endParaRPr lang="zh-CN" altLang="zh-CN" sz="1600" dirty="0">
                  <a:latin typeface="Times New Roman" panose="02020603050405020304" pitchFamily="18" charset="0"/>
                  <a:ea typeface="楷体_GB2312" pitchFamily="1" charset="-122"/>
                </a:endParaRPr>
              </a:p>
            </p:txBody>
          </p:sp>
          <p:sp>
            <p:nvSpPr>
              <p:cNvPr id="11" name="Text Box 8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008" y="288"/>
                <a:ext cx="432" cy="15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FF66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outerShdw dist="35921" dir="2699999" algn="ctr" rotWithShape="0">
                  <a:schemeClr val="bg2">
                    <a:alpha val="50000"/>
                  </a:schemeClr>
                </a:outerShdw>
              </a:effectLst>
            </p:spPr>
            <p:txBody>
              <a:bodyPr lIns="90000" tIns="46800" rIns="90000" bIns="4680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3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342900" lvl="0" indent="-342900" algn="ctr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 typeface="Arial" panose="020B0704020202020204" pitchFamily="34" charset="0"/>
                  <a:buNone/>
                </a:pPr>
                <a:r>
                  <a:rPr lang="zh-CN" altLang="zh-CN" sz="1600" dirty="0">
                    <a:latin typeface="Times New Roman" panose="02020603050405020304" pitchFamily="18" charset="0"/>
                    <a:ea typeface="楷体_GB2312" pitchFamily="1" charset="-122"/>
                  </a:rPr>
                  <a:t>dev</a:t>
                </a:r>
                <a:endParaRPr lang="zh-CN" altLang="zh-CN" sz="1600" dirty="0">
                  <a:latin typeface="Times New Roman" panose="02020603050405020304" pitchFamily="18" charset="0"/>
                  <a:ea typeface="楷体_GB2312" pitchFamily="1" charset="-122"/>
                </a:endParaRPr>
              </a:p>
            </p:txBody>
          </p:sp>
          <p:sp>
            <p:nvSpPr>
              <p:cNvPr id="12" name="Text Box 9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536" y="288"/>
                <a:ext cx="432" cy="15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outerShdw dist="35921" dir="2699999" algn="ctr" rotWithShape="0">
                  <a:schemeClr val="bg2"/>
                </a:outerShdw>
              </a:effectLst>
            </p:spPr>
            <p:txBody>
              <a:bodyPr lIns="90000" tIns="46800" rIns="90000" bIns="4680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3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342900" lvl="0" indent="-342900" algn="ctr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 typeface="Arial" panose="020B0704020202020204" pitchFamily="34" charset="0"/>
                  <a:buNone/>
                </a:pPr>
                <a:r>
                  <a:rPr lang="zh-CN" altLang="zh-CN" sz="1600" dirty="0">
                    <a:latin typeface="Times New Roman" panose="02020603050405020304" pitchFamily="18" charset="0"/>
                    <a:ea typeface="楷体_GB2312" pitchFamily="1" charset="-122"/>
                  </a:rPr>
                  <a:t>etc</a:t>
                </a:r>
                <a:endParaRPr lang="zh-CN" altLang="zh-CN" sz="1600" dirty="0">
                  <a:latin typeface="Times New Roman" panose="02020603050405020304" pitchFamily="18" charset="0"/>
                  <a:ea typeface="楷体_GB2312" pitchFamily="1" charset="-122"/>
                </a:endParaRPr>
              </a:p>
            </p:txBody>
          </p:sp>
          <p:sp>
            <p:nvSpPr>
              <p:cNvPr id="13" name="Text Box 10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064" y="288"/>
                <a:ext cx="480" cy="15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outerShdw dist="35921" dir="2699999" algn="ctr" rotWithShape="0">
                  <a:schemeClr val="bg2"/>
                </a:outerShdw>
              </a:effectLst>
            </p:spPr>
            <p:txBody>
              <a:bodyPr lIns="90000" tIns="46800" rIns="90000" bIns="4680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3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342900" lvl="0" indent="-342900" algn="ctr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 typeface="Arial" panose="020B0704020202020204" pitchFamily="34" charset="0"/>
                  <a:buNone/>
                </a:pPr>
                <a:r>
                  <a:rPr lang="zh-CN" altLang="zh-CN" sz="1600" dirty="0">
                    <a:latin typeface="Times New Roman" panose="02020603050405020304" pitchFamily="18" charset="0"/>
                    <a:ea typeface="楷体_GB2312" pitchFamily="1" charset="-122"/>
                  </a:rPr>
                  <a:t>home</a:t>
                </a:r>
                <a:endParaRPr lang="zh-CN" altLang="zh-CN" sz="1600" dirty="0">
                  <a:latin typeface="Times New Roman" panose="02020603050405020304" pitchFamily="18" charset="0"/>
                  <a:ea typeface="楷体_GB2312" pitchFamily="1" charset="-122"/>
                </a:endParaRPr>
              </a:p>
            </p:txBody>
          </p:sp>
          <p:sp>
            <p:nvSpPr>
              <p:cNvPr id="14" name="Text Box 11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2592" y="288"/>
                <a:ext cx="432" cy="15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outerShdw dist="35921" dir="2699999" algn="ctr" rotWithShape="0">
                  <a:schemeClr val="bg2"/>
                </a:outerShdw>
              </a:effectLst>
            </p:spPr>
            <p:txBody>
              <a:bodyPr lIns="90000" tIns="46800" rIns="90000" bIns="4680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3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342900" lvl="0" indent="-342900" algn="ctr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 typeface="Arial" panose="020B0704020202020204" pitchFamily="34" charset="0"/>
                  <a:buNone/>
                </a:pPr>
                <a:r>
                  <a:rPr lang="zh-CN" altLang="zh-CN" sz="1600" dirty="0">
                    <a:latin typeface="Times New Roman" panose="02020603050405020304" pitchFamily="18" charset="0"/>
                    <a:ea typeface="楷体_GB2312" pitchFamily="1" charset="-122"/>
                  </a:rPr>
                  <a:t>lib</a:t>
                </a:r>
                <a:endParaRPr lang="zh-CN" altLang="zh-CN" sz="1600" dirty="0">
                  <a:latin typeface="Times New Roman" panose="02020603050405020304" pitchFamily="18" charset="0"/>
                  <a:ea typeface="楷体_GB2312" pitchFamily="1" charset="-122"/>
                </a:endParaRPr>
              </a:p>
            </p:txBody>
          </p:sp>
          <p:sp>
            <p:nvSpPr>
              <p:cNvPr id="15" name="Text Box 12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0" y="288"/>
                <a:ext cx="432" cy="15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FF66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outerShdw dist="35921" dir="2699999" algn="ctr" rotWithShape="0">
                  <a:schemeClr val="bg2">
                    <a:alpha val="50000"/>
                  </a:schemeClr>
                </a:outerShdw>
              </a:effectLst>
            </p:spPr>
            <p:txBody>
              <a:bodyPr lIns="90000" tIns="46800" rIns="90000" bIns="4680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3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342900" lvl="0" indent="-342900" algn="ctr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 typeface="Arial" panose="020B0704020202020204" pitchFamily="34" charset="0"/>
                  <a:buNone/>
                </a:pPr>
                <a:r>
                  <a:rPr lang="zh-CN" altLang="zh-CN" sz="1600" dirty="0">
                    <a:latin typeface="Times New Roman" panose="02020603050405020304" pitchFamily="18" charset="0"/>
                    <a:ea typeface="楷体_GB2312" pitchFamily="1" charset="-122"/>
                  </a:rPr>
                  <a:t>bin</a:t>
                </a:r>
                <a:endParaRPr lang="zh-CN" altLang="zh-CN" sz="1600" dirty="0">
                  <a:latin typeface="Times New Roman" panose="02020603050405020304" pitchFamily="18" charset="0"/>
                  <a:ea typeface="楷体_GB2312" pitchFamily="1" charset="-122"/>
                </a:endParaRPr>
              </a:p>
            </p:txBody>
          </p:sp>
          <p:sp>
            <p:nvSpPr>
              <p:cNvPr id="16" name="Text Box 13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3072" y="288"/>
                <a:ext cx="432" cy="15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outerShdw dist="35921" dir="2699999" algn="ctr" rotWithShape="0">
                  <a:schemeClr val="bg2"/>
                </a:outerShdw>
              </a:effectLst>
            </p:spPr>
            <p:txBody>
              <a:bodyPr lIns="90000" tIns="46800" rIns="90000" bIns="4680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3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342900" lvl="0" indent="-342900" algn="ctr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 typeface="Arial" panose="020B0704020202020204" pitchFamily="34" charset="0"/>
                  <a:buNone/>
                </a:pPr>
                <a:r>
                  <a:rPr lang="zh-CN" altLang="en-US" sz="1600" dirty="0">
                    <a:latin typeface="Times New Roman" panose="02020603050405020304" pitchFamily="18" charset="0"/>
                    <a:ea typeface="楷体_GB2312" pitchFamily="1" charset="-122"/>
                  </a:rPr>
                  <a:t>sbin</a:t>
                </a:r>
                <a:endParaRPr lang="zh-CN" altLang="en-US" sz="1600" dirty="0">
                  <a:latin typeface="Times New Roman" panose="02020603050405020304" pitchFamily="18" charset="0"/>
                  <a:ea typeface="楷体_GB2312" pitchFamily="1" charset="-122"/>
                </a:endParaRPr>
              </a:p>
            </p:txBody>
          </p:sp>
          <p:sp>
            <p:nvSpPr>
              <p:cNvPr id="17" name="Text Box 14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136" y="288"/>
                <a:ext cx="432" cy="15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outerShdw dist="35921" dir="2699999" algn="ctr" rotWithShape="0">
                  <a:schemeClr val="bg2"/>
                </a:outerShdw>
              </a:effectLst>
            </p:spPr>
            <p:txBody>
              <a:bodyPr lIns="90000" tIns="46800" rIns="90000" bIns="46800"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3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342900" lvl="0" indent="-342900" algn="ctr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 typeface="Arial" panose="020B0704020202020204" pitchFamily="34" charset="0"/>
                  <a:buNone/>
                </a:pPr>
                <a:r>
                  <a:rPr lang="en-US" altLang="zh-CN" sz="1600" dirty="0">
                    <a:latin typeface="Times New Roman" panose="02020603050405020304" pitchFamily="18" charset="0"/>
                    <a:ea typeface="楷体_GB2312" pitchFamily="1" charset="-122"/>
                  </a:rPr>
                  <a:t>root</a:t>
                </a:r>
                <a:endParaRPr lang="en-US" altLang="zh-CN" sz="1600" dirty="0">
                  <a:latin typeface="Times New Roman" panose="02020603050405020304" pitchFamily="18" charset="0"/>
                  <a:ea typeface="楷体_GB2312" pitchFamily="1" charset="-122"/>
                </a:endParaRPr>
              </a:p>
            </p:txBody>
          </p:sp>
          <p:sp>
            <p:nvSpPr>
              <p:cNvPr id="18" name="Text Box 15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3600" y="288"/>
                <a:ext cx="432" cy="15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outerShdw dist="35921" dir="2699999" algn="ctr" rotWithShape="0">
                  <a:schemeClr val="bg2"/>
                </a:outerShdw>
              </a:effectLst>
            </p:spPr>
            <p:txBody>
              <a:bodyPr lIns="90000" tIns="46800" rIns="90000" bIns="4680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3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342900" lvl="0" indent="-342900" algn="ctr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 typeface="Arial" panose="020B0704020202020204" pitchFamily="34" charset="0"/>
                  <a:buNone/>
                </a:pPr>
                <a:r>
                  <a:rPr lang="zh-CN" altLang="zh-CN" sz="1600" dirty="0">
                    <a:latin typeface="Times New Roman" panose="02020603050405020304" pitchFamily="18" charset="0"/>
                    <a:ea typeface="楷体_GB2312" pitchFamily="1" charset="-122"/>
                  </a:rPr>
                  <a:t>usr</a:t>
                </a:r>
                <a:endParaRPr lang="zh-CN" altLang="zh-CN" sz="1600" dirty="0">
                  <a:latin typeface="Times New Roman" panose="02020603050405020304" pitchFamily="18" charset="0"/>
                  <a:ea typeface="楷体_GB2312" pitchFamily="1" charset="-122"/>
                </a:endParaRPr>
              </a:p>
            </p:txBody>
          </p:sp>
          <p:sp>
            <p:nvSpPr>
              <p:cNvPr id="19" name="Text Box 16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080" y="288"/>
                <a:ext cx="432" cy="15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outerShdw dist="35921" dir="2699999" algn="ctr" rotWithShape="0">
                  <a:schemeClr val="bg2"/>
                </a:outerShdw>
              </a:effectLst>
            </p:spPr>
            <p:txBody>
              <a:bodyPr lIns="90000" tIns="46800" rIns="90000" bIns="4680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3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342900" lvl="0" indent="-342900" algn="ctr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 typeface="Arial" panose="020B0704020202020204" pitchFamily="34" charset="0"/>
                  <a:buNone/>
                </a:pPr>
                <a:r>
                  <a:rPr lang="zh-CN" altLang="zh-CN" sz="1600" dirty="0">
                    <a:latin typeface="Times New Roman" panose="02020603050405020304" pitchFamily="18" charset="0"/>
                    <a:ea typeface="楷体_GB2312" pitchFamily="1" charset="-122"/>
                  </a:rPr>
                  <a:t>var</a:t>
                </a:r>
                <a:endParaRPr lang="zh-CN" altLang="zh-CN" sz="1600" dirty="0">
                  <a:latin typeface="Times New Roman" panose="02020603050405020304" pitchFamily="18" charset="0"/>
                  <a:ea typeface="楷体_GB2312" pitchFamily="1" charset="-122"/>
                </a:endParaRPr>
              </a:p>
            </p:txBody>
          </p:sp>
          <p:sp>
            <p:nvSpPr>
              <p:cNvPr id="20" name="Line 17"/>
              <p:cNvSpPr/>
              <p:nvPr>
                <p:custDataLst>
                  <p:tags r:id="rId14"/>
                </p:custDataLst>
              </p:nvPr>
            </p:nvSpPr>
            <p:spPr>
              <a:xfrm>
                <a:off x="2544" y="0"/>
                <a:ext cx="0" cy="96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" name="Line 18"/>
              <p:cNvSpPr/>
              <p:nvPr>
                <p:custDataLst>
                  <p:tags r:id="rId15"/>
                </p:custDataLst>
              </p:nvPr>
            </p:nvSpPr>
            <p:spPr>
              <a:xfrm>
                <a:off x="288" y="95"/>
                <a:ext cx="5069" cy="2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" name="Line 19"/>
              <p:cNvSpPr/>
              <p:nvPr>
                <p:custDataLst>
                  <p:tags r:id="rId16"/>
                </p:custDataLst>
              </p:nvPr>
            </p:nvSpPr>
            <p:spPr>
              <a:xfrm>
                <a:off x="288" y="96"/>
                <a:ext cx="0" cy="192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" name="Line 20"/>
              <p:cNvSpPr/>
              <p:nvPr>
                <p:custDataLst>
                  <p:tags r:id="rId17"/>
                </p:custDataLst>
              </p:nvPr>
            </p:nvSpPr>
            <p:spPr>
              <a:xfrm>
                <a:off x="672" y="96"/>
                <a:ext cx="0" cy="192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" name="Line 21"/>
              <p:cNvSpPr/>
              <p:nvPr>
                <p:custDataLst>
                  <p:tags r:id="rId18"/>
                </p:custDataLst>
              </p:nvPr>
            </p:nvSpPr>
            <p:spPr>
              <a:xfrm>
                <a:off x="1248" y="96"/>
                <a:ext cx="0" cy="192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" name="Line 22"/>
              <p:cNvSpPr/>
              <p:nvPr>
                <p:custDataLst>
                  <p:tags r:id="rId19"/>
                </p:custDataLst>
              </p:nvPr>
            </p:nvSpPr>
            <p:spPr>
              <a:xfrm>
                <a:off x="1776" y="96"/>
                <a:ext cx="0" cy="192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6" name="Line 23"/>
              <p:cNvSpPr/>
              <p:nvPr>
                <p:custDataLst>
                  <p:tags r:id="rId20"/>
                </p:custDataLst>
              </p:nvPr>
            </p:nvSpPr>
            <p:spPr>
              <a:xfrm>
                <a:off x="2352" y="96"/>
                <a:ext cx="0" cy="192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7" name="Line 24"/>
              <p:cNvSpPr/>
              <p:nvPr>
                <p:custDataLst>
                  <p:tags r:id="rId21"/>
                </p:custDataLst>
              </p:nvPr>
            </p:nvSpPr>
            <p:spPr>
              <a:xfrm>
                <a:off x="2784" y="96"/>
                <a:ext cx="0" cy="192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8" name="Line 25"/>
              <p:cNvSpPr/>
              <p:nvPr>
                <p:custDataLst>
                  <p:tags r:id="rId22"/>
                </p:custDataLst>
              </p:nvPr>
            </p:nvSpPr>
            <p:spPr>
              <a:xfrm>
                <a:off x="3264" y="96"/>
                <a:ext cx="0" cy="192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" name="Line 26"/>
              <p:cNvSpPr/>
              <p:nvPr>
                <p:custDataLst>
                  <p:tags r:id="rId23"/>
                </p:custDataLst>
              </p:nvPr>
            </p:nvSpPr>
            <p:spPr>
              <a:xfrm>
                <a:off x="3840" y="96"/>
                <a:ext cx="0" cy="192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" name="Line 27"/>
              <p:cNvSpPr/>
              <p:nvPr>
                <p:custDataLst>
                  <p:tags r:id="rId24"/>
                </p:custDataLst>
              </p:nvPr>
            </p:nvSpPr>
            <p:spPr>
              <a:xfrm>
                <a:off x="4272" y="96"/>
                <a:ext cx="0" cy="192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31" name="Rectangle 28"/>
          <p:cNvSpPr/>
          <p:nvPr>
            <p:custDataLst>
              <p:tags r:id="rId25"/>
            </p:custDataLst>
          </p:nvPr>
        </p:nvSpPr>
        <p:spPr>
          <a:xfrm>
            <a:off x="5303520" y="828040"/>
            <a:ext cx="807085" cy="38989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0170" tIns="46990" rIns="90170" bIns="469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 typeface="Arial" panose="020B0704020202020204" pitchFamily="34" charset="0"/>
              <a:buNone/>
            </a:pPr>
            <a:r>
              <a:rPr lang="zh-CN" altLang="en-US" sz="2000" dirty="0"/>
              <a:t>/</a:t>
            </a:r>
            <a:endParaRPr lang="zh-CN" altLang="en-US" sz="2000" dirty="0"/>
          </a:p>
        </p:txBody>
      </p:sp>
      <p:sp>
        <p:nvSpPr>
          <p:cNvPr id="3" name="Text Box 14"/>
          <p:cNvSpPr txBox="1"/>
          <p:nvPr>
            <p:custDataLst>
              <p:tags r:id="rId26"/>
            </p:custDataLst>
          </p:nvPr>
        </p:nvSpPr>
        <p:spPr>
          <a:xfrm>
            <a:off x="9426575" y="1756410"/>
            <a:ext cx="854075" cy="274955"/>
          </a:xfrm>
          <a:prstGeom prst="rect">
            <a:avLst/>
          </a:prstGeom>
          <a:solidFill>
            <a:srgbClr val="FFCC99"/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lIns="90000" tIns="46800" rIns="90000" bIns="4680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 algn="ctr"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 typeface="Arial" panose="020B0704020202020204" pitchFamily="34" charset="0"/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楷体_GB2312" pitchFamily="1" charset="-122"/>
              </a:rPr>
              <a:t>tmp</a:t>
            </a:r>
            <a:endParaRPr lang="en-US" altLang="zh-CN" sz="1600" dirty="0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32" name="Line 5"/>
          <p:cNvSpPr/>
          <p:nvPr>
            <p:custDataLst>
              <p:tags r:id="rId27"/>
            </p:custDataLst>
          </p:nvPr>
        </p:nvSpPr>
        <p:spPr>
          <a:xfrm>
            <a:off x="10865727" y="1403399"/>
            <a:ext cx="0" cy="353157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2.3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、注意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事项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59765"/>
            <a:ext cx="10527665" cy="56845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Linux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严格区分大小写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Arial" panose="020B0704020202020204" pitchFamily="34" charset="0"/>
              </a:rPr>
              <a:t>Linux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Arial" panose="020B0704020202020204" pitchFamily="34" charset="0"/>
              </a:rPr>
              <a:t>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Arial" panose="020B0704020202020204" pitchFamily="34" charset="0"/>
              </a:rPr>
              <a:t>不靠扩展名区分文件类型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Linux</a:t>
            </a:r>
            <a:r>
              <a:rPr 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一切皆文件</a:t>
            </a:r>
            <a:endParaRPr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Linux 中的存储设备挂载之后才能使用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W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indows 下的程序不能直接在 Linux 中使用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endParaRPr lang="en-US" altLang="zh-CN" sz="12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2.4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、用户和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用户组管理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sp>
        <p:nvSpPr>
          <p:cNvPr id="36" name="文本框 35"/>
          <p:cNvSpPr txBox="1"/>
          <p:nvPr>
            <p:custDataLst>
              <p:tags r:id="rId3"/>
            </p:custDataLst>
          </p:nvPr>
        </p:nvSpPr>
        <p:spPr>
          <a:xfrm>
            <a:off x="828040" y="620395"/>
            <a:ext cx="9411335" cy="61353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linux允许多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个用户同时登录到系统上并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同时使用资源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用户分类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超级用户：（root，UID=0）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普通用户：（UID在500到60000）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伪用户：（UID在1到499）伪用户不能登陆系统，而且没有宿主目录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每个用户至少属于一个用户组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每个用户组可以包含多个用户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同一个用户组的用户享有该组共有的权限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配置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文件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用户组的文件：/etc/group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用户组密码的文件：/etc/gshadow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用户信息的文件：/etc/passwd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密码的文件：/etc/shadow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用户配置文件：/etc/default/useradd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2.4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用户和用户组管理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sp>
        <p:nvSpPr>
          <p:cNvPr id="36" name="文本框 35"/>
          <p:cNvSpPr txBox="1"/>
          <p:nvPr>
            <p:custDataLst>
              <p:tags r:id="rId3"/>
            </p:custDataLst>
          </p:nvPr>
        </p:nvSpPr>
        <p:spPr>
          <a:xfrm>
            <a:off x="828040" y="620395"/>
            <a:ext cx="9411335" cy="47078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添加用户命令：useradd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-u 指定userID（uid）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-g 指定所属的组名（gid）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-G 指定多个组，用逗号“，”分开（Groups）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-c 用户描述（comment）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-e 失效时间（expire date）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YYYY-MM-DD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或者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YYYY/MM/DD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例子：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adduser 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zhangsan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0" lvl="1" indent="4572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adduser 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lisi -e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“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2024-09-08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”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useradd -u 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1200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-G root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,userGroups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-c "hr zhang" zhangsan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passwd zhangsan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2.4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、用户和组账户管理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sp>
        <p:nvSpPr>
          <p:cNvPr id="36" name="文本框 35"/>
          <p:cNvSpPr txBox="1"/>
          <p:nvPr>
            <p:custDataLst>
              <p:tags r:id="rId3"/>
            </p:custDataLst>
          </p:nvPr>
        </p:nvSpPr>
        <p:spPr>
          <a:xfrm>
            <a:off x="828040" y="620395"/>
            <a:ext cx="9411335" cy="55575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修改用户命令：usermod（user modify）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-l 修改用户名 （login）usermod -l 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lisi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zhangsan（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zhangsan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改为lisi）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-g 添加组 usermod -g sys tom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-G添加多个组 usermod -G sys,root tom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-L 锁定用户账号密码（Lock）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-U 解锁用户账号（Unlock）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删除用户命令：userdel（user delete）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-r 删除账号时同时删除目录（remove）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添加组：groupadd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-g 指定gid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 sz="1800">
                <a:latin typeface="微软雅黑" charset="0"/>
                <a:ea typeface="微软雅黑" charset="0"/>
                <a:cs typeface="微软雅黑" charset="0"/>
                <a:sym typeface="+mn-ea"/>
              </a:rPr>
              <a:t>修改组：groupmod</a:t>
            </a:r>
            <a:endParaRPr lang="zh-CN" altLang="en-US" sz="18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-n 更改组名（new group）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 sz="1800">
                <a:latin typeface="微软雅黑" charset="0"/>
                <a:ea typeface="微软雅黑" charset="0"/>
                <a:cs typeface="微软雅黑" charset="0"/>
                <a:sym typeface="+mn-ea"/>
              </a:rPr>
              <a:t>删除组：groupdel</a:t>
            </a:r>
            <a:endParaRPr lang="zh-CN" altLang="en-US" sz="18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lvl="1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 sz="1800">
                <a:latin typeface="微软雅黑" charset="0"/>
                <a:ea typeface="微软雅黑" charset="0"/>
                <a:cs typeface="微软雅黑" charset="0"/>
                <a:sym typeface="+mn-ea"/>
              </a:rPr>
              <a:t>groups 显示用户所属组</a:t>
            </a:r>
            <a:endParaRPr lang="zh-CN" altLang="en-US" sz="18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endParaRPr lang="en-US" alt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2.5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、基本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权限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14820" y="2252980"/>
            <a:ext cx="4147820" cy="2095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72845" y="4850765"/>
            <a:ext cx="5459730" cy="19729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69365" y="2374900"/>
            <a:ext cx="5160010" cy="1973580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9"/>
            </p:custDataLst>
          </p:nvPr>
        </p:nvSpPr>
        <p:spPr>
          <a:xfrm>
            <a:off x="828040" y="4331970"/>
            <a:ext cx="1527175" cy="518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文件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类型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10"/>
            </p:custDataLst>
          </p:nvPr>
        </p:nvSpPr>
        <p:spPr>
          <a:xfrm>
            <a:off x="828040" y="723265"/>
            <a:ext cx="9411335" cy="1430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文件访问者分类（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用户）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latin typeface="微软雅黑" charset="0"/>
                <a:ea typeface="微软雅黑" charset="0"/>
                <a:cs typeface="微软雅黑" charset="0"/>
                <a:sym typeface="+mn-ea"/>
              </a:rPr>
              <a:t>文件和文件目录的所有者：u---User（拥有者）</a:t>
            </a:r>
            <a:endParaRPr lang="zh-CN" altLang="en-US" sz="1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latin typeface="微软雅黑" charset="0"/>
                <a:ea typeface="微软雅黑" charset="0"/>
                <a:cs typeface="微软雅黑" charset="0"/>
                <a:sym typeface="+mn-ea"/>
              </a:rPr>
              <a:t>文件和文件目录的所有者所在的组的用户：g---Group（所属组）</a:t>
            </a:r>
            <a:endParaRPr lang="zh-CN" altLang="en-US" sz="1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latin typeface="微软雅黑" charset="0"/>
                <a:ea typeface="微软雅黑" charset="0"/>
                <a:cs typeface="微软雅黑" charset="0"/>
                <a:sym typeface="+mn-ea"/>
              </a:rPr>
              <a:t>其它用户：o---Others （其他）</a:t>
            </a:r>
            <a:endParaRPr lang="zh-CN" altLang="en-US" sz="14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/>
          <p:nvPr/>
        </p:nvSpPr>
        <p:spPr>
          <a:xfrm>
            <a:off x="4742180" y="5303520"/>
            <a:ext cx="4642485" cy="13252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en-US" altLang="zh-CN" sz="2000" kern="0" spc="-2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            </a:t>
            </a:r>
            <a:r>
              <a:rPr lang="zh-CN" sz="2000" kern="0" spc="-2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课后作业和下节计划</a:t>
            </a: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ct val="119000"/>
              </a:lnSpc>
            </a:pPr>
            <a:endParaRPr sz="3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ts val="1700"/>
              </a:lnSpc>
              <a:spcBef>
                <a:spcPts val="0"/>
              </a:spcBef>
            </a:pP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© </a:t>
            </a:r>
            <a:r>
              <a:rPr sz="1400" kern="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Zeng Lab </a:t>
            </a:r>
            <a:endParaRPr sz="1400" kern="0" dirty="0">
              <a:solidFill>
                <a:srgbClr val="000000">
                  <a:alpha val="100000"/>
                </a:srgbClr>
              </a:solidFill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  <p:sp>
        <p:nvSpPr>
          <p:cNvPr id="14" name="textbox 14"/>
          <p:cNvSpPr/>
          <p:nvPr/>
        </p:nvSpPr>
        <p:spPr>
          <a:xfrm>
            <a:off x="920750" y="2992755"/>
            <a:ext cx="3980180" cy="11703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75000"/>
              </a:lnSpc>
            </a:pPr>
            <a:r>
              <a:rPr sz="6000" kern="0" spc="-4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CONTENT</a:t>
            </a:r>
            <a:endParaRPr sz="6000" dirty="0">
              <a:latin typeface="微软雅黑"/>
              <a:ea typeface="微软雅黑"/>
              <a:cs typeface="微软雅黑"/>
            </a:endParaRPr>
          </a:p>
          <a:p>
            <a:pPr marL="1910080" algn="l" rtl="0" eaLnBrk="0">
              <a:lnSpc>
                <a:spcPct val="86000"/>
              </a:lnSpc>
              <a:spcBef>
                <a:spcPts val="15"/>
              </a:spcBef>
            </a:pPr>
            <a:r>
              <a:rPr sz="3500" kern="0" spc="-280" dirty="0">
                <a:solidFill>
                  <a:srgbClr val="262626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目录</a:t>
            </a:r>
            <a:r>
              <a:rPr sz="3500" kern="0" spc="610" dirty="0">
                <a:solidFill>
                  <a:srgbClr val="262626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sz="3500" kern="0" spc="-280" dirty="0">
                <a:solidFill>
                  <a:srgbClr val="262626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&gt;&gt;</a:t>
            </a:r>
            <a:endParaRPr sz="35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6" name="textbox 16"/>
          <p:cNvSpPr/>
          <p:nvPr/>
        </p:nvSpPr>
        <p:spPr>
          <a:xfrm>
            <a:off x="5662167" y="3342131"/>
            <a:ext cx="3841750" cy="3448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ts val="2515"/>
              </a:lnSpc>
            </a:pPr>
            <a:r>
              <a:rPr sz="2000" kern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linux常用指令介绍</a:t>
            </a:r>
            <a:endParaRPr sz="2000" kern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18"/>
          <p:cNvSpPr/>
          <p:nvPr/>
        </p:nvSpPr>
        <p:spPr>
          <a:xfrm>
            <a:off x="5651500" y="4260341"/>
            <a:ext cx="3568700" cy="3194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lang="zh-CN" sz="2000" kern="0" spc="-4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  <a:cs typeface="微软雅黑"/>
                <a:sym typeface="+mn-ea"/>
              </a:rPr>
              <a:t>远程管理控制ssh</a:t>
            </a:r>
            <a:endParaRPr sz="2000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2" name="group 2"/>
          <p:cNvGrpSpPr/>
          <p:nvPr/>
        </p:nvGrpSpPr>
        <p:grpSpPr>
          <a:xfrm rot="21600000">
            <a:off x="5614409" y="3778714"/>
            <a:ext cx="968375" cy="459105"/>
            <a:chOff x="-12700" y="-46990"/>
            <a:chExt cx="968375" cy="459105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942974" cy="352425"/>
            </a:xfrm>
            <a:prstGeom prst="rect">
              <a:avLst/>
            </a:prstGeom>
          </p:spPr>
        </p:pic>
        <p:sp>
          <p:nvSpPr>
            <p:cNvPr id="24" name="textbox 24"/>
            <p:cNvSpPr/>
            <p:nvPr/>
          </p:nvSpPr>
          <p:spPr>
            <a:xfrm>
              <a:off x="-12700" y="-46990"/>
              <a:ext cx="968375" cy="45910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sz="500" dirty="0">
                <a:latin typeface="Arial" panose="020B0704020202020204"/>
                <a:ea typeface="Arial" panose="020B0704020202020204"/>
                <a:cs typeface="Arial" panose="020B0704020202020204"/>
              </a:endParaRPr>
            </a:p>
            <a:p>
              <a:pPr marL="88900" algn="l" rtl="0" eaLnBrk="0">
                <a:lnSpc>
                  <a:spcPct val="82000"/>
                </a:lnSpc>
                <a:spcBef>
                  <a:spcPts val="0"/>
                </a:spcBef>
              </a:pPr>
              <a:r>
                <a:rPr sz="2800" b="1" kern="0" spc="-60" dirty="0">
                  <a:solidFill>
                    <a:srgbClr val="FFFFFF">
                      <a:alpha val="100000"/>
                    </a:srgbClr>
                  </a:solidFill>
                  <a:latin typeface="微软雅黑"/>
                  <a:ea typeface="微软雅黑"/>
                  <a:cs typeface="微软雅黑"/>
                </a:rPr>
                <a:t>0</a:t>
              </a:r>
              <a:r>
                <a:rPr lang="en-US" sz="2800" b="1" kern="0" spc="-60" dirty="0">
                  <a:solidFill>
                    <a:srgbClr val="FFFFFF">
                      <a:alpha val="100000"/>
                    </a:srgbClr>
                  </a:solidFill>
                  <a:latin typeface="微软雅黑"/>
                  <a:ea typeface="微软雅黑"/>
                  <a:cs typeface="微软雅黑"/>
                </a:rPr>
                <a:t>4</a:t>
              </a:r>
              <a:endParaRPr lang="en-US" sz="2800" b="1" kern="0" spc="-60" dirty="0">
                <a:solidFill>
                  <a:srgbClr val="FFFFFF">
                    <a:alpha val="100000"/>
                  </a:srgbClr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 rot="21600000">
            <a:off x="5614409" y="4749719"/>
            <a:ext cx="968375" cy="459105"/>
            <a:chOff x="-12700" y="-46990"/>
            <a:chExt cx="968375" cy="459105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42974" cy="352425"/>
            </a:xfrm>
            <a:prstGeom prst="rect">
              <a:avLst/>
            </a:prstGeom>
          </p:spPr>
        </p:pic>
        <p:sp>
          <p:nvSpPr>
            <p:cNvPr id="28" name="textbox 28"/>
            <p:cNvSpPr/>
            <p:nvPr/>
          </p:nvSpPr>
          <p:spPr>
            <a:xfrm>
              <a:off x="-12700" y="-46990"/>
              <a:ext cx="968375" cy="45910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2000"/>
                </a:lnSpc>
              </a:pPr>
              <a:endParaRPr sz="500" dirty="0">
                <a:latin typeface="Arial" panose="020B0704020202020204"/>
                <a:ea typeface="Arial" panose="020B0704020202020204"/>
                <a:cs typeface="Arial" panose="020B0704020202020204"/>
              </a:endParaRPr>
            </a:p>
            <a:p>
              <a:pPr marL="88900" algn="l" rtl="0" eaLnBrk="0">
                <a:lnSpc>
                  <a:spcPct val="82000"/>
                </a:lnSpc>
                <a:spcBef>
                  <a:spcPts val="5"/>
                </a:spcBef>
              </a:pPr>
              <a:r>
                <a:rPr sz="2800" b="1" kern="0" spc="-60" dirty="0">
                  <a:solidFill>
                    <a:srgbClr val="FFFFFF">
                      <a:alpha val="100000"/>
                    </a:srgbClr>
                  </a:solidFill>
                  <a:latin typeface="微软雅黑"/>
                  <a:ea typeface="微软雅黑"/>
                  <a:cs typeface="微软雅黑"/>
                </a:rPr>
                <a:t>0</a:t>
              </a:r>
              <a:r>
                <a:rPr lang="en-US" sz="2800" b="1" kern="0" spc="-60" dirty="0">
                  <a:solidFill>
                    <a:srgbClr val="FFFFFF">
                      <a:alpha val="100000"/>
                    </a:srgbClr>
                  </a:solidFill>
                  <a:latin typeface="微软雅黑"/>
                  <a:ea typeface="微软雅黑"/>
                  <a:cs typeface="微软雅黑"/>
                </a:rPr>
                <a:t>5</a:t>
              </a:r>
              <a:endParaRPr lang="en-US" sz="2800" b="1" kern="0" spc="-60" dirty="0">
                <a:solidFill>
                  <a:srgbClr val="FFFFFF">
                    <a:alpha val="100000"/>
                  </a:srgbClr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21600000">
            <a:off x="5614409" y="2817761"/>
            <a:ext cx="968375" cy="455930"/>
            <a:chOff x="-12700" y="-24130"/>
            <a:chExt cx="968375" cy="455930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942974" cy="352424"/>
            </a:xfrm>
            <a:prstGeom prst="rect">
              <a:avLst/>
            </a:prstGeom>
          </p:spPr>
        </p:pic>
        <p:sp>
          <p:nvSpPr>
            <p:cNvPr id="32" name="textbox 32"/>
            <p:cNvSpPr/>
            <p:nvPr/>
          </p:nvSpPr>
          <p:spPr>
            <a:xfrm>
              <a:off x="-12700" y="-24130"/>
              <a:ext cx="968375" cy="45593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sz="400" dirty="0">
                <a:latin typeface="Arial" panose="020B0704020202020204"/>
                <a:ea typeface="Arial" panose="020B0704020202020204"/>
                <a:cs typeface="Arial" panose="020B0704020202020204"/>
              </a:endParaRPr>
            </a:p>
            <a:p>
              <a:pPr marL="88900" algn="l" rtl="0" eaLnBrk="0">
                <a:lnSpc>
                  <a:spcPct val="84000"/>
                </a:lnSpc>
                <a:spcBef>
                  <a:spcPts val="0"/>
                </a:spcBef>
              </a:pPr>
              <a:r>
                <a:rPr sz="2700" b="1" kern="0" spc="-130" dirty="0">
                  <a:solidFill>
                    <a:srgbClr val="FFFFFF">
                      <a:alpha val="100000"/>
                    </a:srgbClr>
                  </a:solidFill>
                  <a:latin typeface="微软雅黑"/>
                  <a:ea typeface="微软雅黑"/>
                  <a:cs typeface="微软雅黑"/>
                </a:rPr>
                <a:t>0</a:t>
              </a:r>
              <a:r>
                <a:rPr lang="en-US" sz="2700" b="1" kern="0" spc="-130" dirty="0">
                  <a:solidFill>
                    <a:srgbClr val="FFFFFF">
                      <a:alpha val="100000"/>
                    </a:srgbClr>
                  </a:solidFill>
                  <a:latin typeface="微软雅黑"/>
                  <a:ea typeface="微软雅黑"/>
                  <a:cs typeface="微软雅黑"/>
                </a:rPr>
                <a:t>3</a:t>
              </a:r>
              <a:endParaRPr lang="en-US" sz="2700" b="1" kern="0" spc="-130" dirty="0">
                <a:solidFill>
                  <a:srgbClr val="FFFFFF">
                    <a:alpha val="100000"/>
                  </a:srgbClr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sp>
        <p:nvSpPr>
          <p:cNvPr id="3" name="textbox 16"/>
          <p:cNvSpPr/>
          <p:nvPr>
            <p:custDataLst>
              <p:tags r:id="rId6"/>
            </p:custDataLst>
          </p:nvPr>
        </p:nvSpPr>
        <p:spPr>
          <a:xfrm>
            <a:off x="5649467" y="1360296"/>
            <a:ext cx="3841750" cy="3448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ts val="2515"/>
              </a:lnSpc>
            </a:pPr>
            <a:r>
              <a:rPr lang="zh-CN" sz="2000" kern="0" spc="23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初遇</a:t>
            </a:r>
            <a:r>
              <a:rPr lang="en-US" altLang="zh-CN" sz="2000" kern="0" spc="23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Linux</a:t>
            </a:r>
            <a:endParaRPr lang="en-US" altLang="zh-CN" sz="2000" kern="0" spc="23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textbox 18"/>
          <p:cNvSpPr/>
          <p:nvPr>
            <p:custDataLst>
              <p:tags r:id="rId7"/>
            </p:custDataLst>
          </p:nvPr>
        </p:nvSpPr>
        <p:spPr>
          <a:xfrm>
            <a:off x="5638800" y="2335656"/>
            <a:ext cx="3568700" cy="3194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9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  <a:cs typeface="微软雅黑"/>
                <a:sym typeface="+mn-ea"/>
              </a:rPr>
              <a:t>linux</a:t>
            </a:r>
            <a:r>
              <a:rPr lang="zh-CN" sz="2000" kern="0" spc="-4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  <a:cs typeface="微软雅黑"/>
                <a:sym typeface="+mn-ea"/>
              </a:rPr>
              <a:t>系统</a:t>
            </a: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  <a:cs typeface="微软雅黑"/>
                <a:sym typeface="+mn-ea"/>
              </a:rPr>
              <a:t>介绍</a:t>
            </a:r>
            <a:endParaRPr sz="2000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7" name="group 2"/>
          <p:cNvGrpSpPr/>
          <p:nvPr/>
        </p:nvGrpSpPr>
        <p:grpSpPr>
          <a:xfrm rot="21600000">
            <a:off x="5601709" y="1808309"/>
            <a:ext cx="968375" cy="459105"/>
            <a:chOff x="-12700" y="-46990"/>
            <a:chExt cx="968375" cy="459105"/>
          </a:xfrm>
        </p:grpSpPr>
        <p:pic>
          <p:nvPicPr>
            <p:cNvPr id="8" name="picture 2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942974" cy="352425"/>
            </a:xfrm>
            <a:prstGeom prst="rect">
              <a:avLst/>
            </a:prstGeom>
          </p:spPr>
        </p:pic>
        <p:sp>
          <p:nvSpPr>
            <p:cNvPr id="10" name="textbox 24"/>
            <p:cNvSpPr/>
            <p:nvPr>
              <p:custDataLst>
                <p:tags r:id="rId9"/>
              </p:custDataLst>
            </p:nvPr>
          </p:nvSpPr>
          <p:spPr>
            <a:xfrm>
              <a:off x="-12700" y="-46990"/>
              <a:ext cx="968375" cy="45910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p>
              <a:pPr algn="l" rtl="0" eaLnBrk="0">
                <a:lnSpc>
                  <a:spcPct val="107000"/>
                </a:lnSpc>
              </a:pPr>
              <a:endParaRPr sz="500" dirty="0">
                <a:latin typeface="Arial" panose="020B0704020202020204"/>
                <a:ea typeface="Arial" panose="020B0704020202020204"/>
                <a:cs typeface="Arial" panose="020B0704020202020204"/>
              </a:endParaRPr>
            </a:p>
            <a:p>
              <a:pPr marL="88900" algn="l" rtl="0" eaLnBrk="0">
                <a:lnSpc>
                  <a:spcPct val="82000"/>
                </a:lnSpc>
                <a:spcBef>
                  <a:spcPts val="0"/>
                </a:spcBef>
              </a:pPr>
              <a:r>
                <a:rPr sz="2800" b="1" kern="0" spc="-60" dirty="0">
                  <a:solidFill>
                    <a:srgbClr val="FFFFFF">
                      <a:alpha val="100000"/>
                    </a:srgbClr>
                  </a:solidFill>
                  <a:latin typeface="微软雅黑"/>
                  <a:ea typeface="微软雅黑"/>
                  <a:cs typeface="微软雅黑"/>
                </a:rPr>
                <a:t>02</a:t>
              </a:r>
              <a:endParaRPr sz="2800" dirty="0"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11" name="group 6"/>
          <p:cNvGrpSpPr/>
          <p:nvPr/>
        </p:nvGrpSpPr>
        <p:grpSpPr>
          <a:xfrm rot="21600000">
            <a:off x="5614409" y="928636"/>
            <a:ext cx="942974" cy="352424"/>
            <a:chOff x="0" y="0"/>
            <a:chExt cx="942974" cy="352424"/>
          </a:xfrm>
        </p:grpSpPr>
        <p:pic>
          <p:nvPicPr>
            <p:cNvPr id="13" name="picture 30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942974" cy="352424"/>
            </a:xfrm>
            <a:prstGeom prst="rect">
              <a:avLst/>
            </a:prstGeom>
          </p:spPr>
        </p:pic>
        <p:sp>
          <p:nvSpPr>
            <p:cNvPr id="15" name="textbox 32"/>
            <p:cNvSpPr/>
            <p:nvPr>
              <p:custDataLst>
                <p:tags r:id="rId11"/>
              </p:custDataLst>
            </p:nvPr>
          </p:nvSpPr>
          <p:spPr>
            <a:xfrm>
              <a:off x="-12700" y="-12700"/>
              <a:ext cx="968375" cy="45593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p>
              <a:pPr algn="l" rtl="0" eaLnBrk="0">
                <a:lnSpc>
                  <a:spcPct val="110000"/>
                </a:lnSpc>
              </a:pPr>
              <a:endParaRPr sz="400" dirty="0">
                <a:latin typeface="Arial" panose="020B0704020202020204"/>
                <a:ea typeface="Arial" panose="020B0704020202020204"/>
                <a:cs typeface="Arial" panose="020B0704020202020204"/>
              </a:endParaRPr>
            </a:p>
            <a:p>
              <a:pPr marL="88900" algn="l" rtl="0" eaLnBrk="0">
                <a:lnSpc>
                  <a:spcPct val="84000"/>
                </a:lnSpc>
                <a:spcBef>
                  <a:spcPts val="0"/>
                </a:spcBef>
              </a:pPr>
              <a:r>
                <a:rPr sz="2700" b="1" kern="0" spc="-130" dirty="0">
                  <a:solidFill>
                    <a:srgbClr val="FFFFFF">
                      <a:alpha val="100000"/>
                    </a:srgbClr>
                  </a:solidFill>
                  <a:latin typeface="微软雅黑"/>
                  <a:ea typeface="微软雅黑"/>
                  <a:cs typeface="微软雅黑"/>
                </a:rPr>
                <a:t>01</a:t>
              </a:r>
              <a:endParaRPr sz="2700" dirty="0">
                <a:latin typeface="微软雅黑"/>
                <a:ea typeface="微软雅黑"/>
                <a:cs typeface="微软雅黑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2.6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、基本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权限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0505" y="3232785"/>
            <a:ext cx="4755515" cy="188785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5"/>
            </p:custDataLst>
          </p:nvPr>
        </p:nvSpPr>
        <p:spPr>
          <a:xfrm>
            <a:off x="662305" y="830580"/>
            <a:ext cx="11364595" cy="20472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基本权限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读（ r/4 ）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写（ w/2 ）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执行（ x/1 ）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“--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-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” 表示不具有该项权限。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812790" y="3134360"/>
            <a:ext cx="5720080" cy="3494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2.6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、基本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权限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3"/>
            </p:custDataLst>
          </p:nvPr>
        </p:nvSpPr>
        <p:spPr>
          <a:xfrm>
            <a:off x="662305" y="830580"/>
            <a:ext cx="11364595" cy="537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chmod修改目录和文件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的权限命令（change mode）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参数：-R 下面的文件和子目录做相同权限操作（Recursive递归的）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例如：chmod  u+x  stu.txt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chmod -R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u+x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project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用数字来表示权限（r=4，w=2，x=1，-=0）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例如：chmod  750  tea.txt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chown 改变目录或文件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所属的用户和组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参数：-R 下面的文件和子目录做相同权限操作（Recursive递归的）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例如：chown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root:root project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"/>
            </a:pPr>
            <a:r>
              <a:rPr lang="en-US" altLang="zh-CN" dirty="0" err="1">
                <a:latin typeface="微软雅黑" charset="0"/>
                <a:ea typeface="微软雅黑" charset="0"/>
                <a:cs typeface="微软雅黑" charset="0"/>
                <a:sym typeface="+mn-ea"/>
              </a:rPr>
              <a:t>chgrp 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该命令用来改变指定文件所属的用户组</a:t>
            </a:r>
            <a:r>
              <a:rPr lang="zh-CN" altLang="en-US" sz="1600" dirty="0">
                <a:sym typeface="+mn-ea"/>
              </a:rPr>
              <a:t> </a:t>
            </a:r>
            <a:endParaRPr lang="zh-CN" altLang="en-US" sz="1600" dirty="0">
              <a:sym typeface="+mn-ea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参数：-R 下面的文件和子目录做相同权限操作（Recursive递归的）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例如：</a:t>
            </a:r>
            <a:r>
              <a:rPr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chgrp -R 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userGroups</a:t>
            </a:r>
            <a:r>
              <a:rPr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/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home</a:t>
            </a:r>
            <a:r>
              <a:rPr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/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project</a:t>
            </a:r>
            <a:r>
              <a:rPr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/</a:t>
            </a:r>
            <a:endParaRPr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456805" y="817880"/>
            <a:ext cx="4570095" cy="5300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2.7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、机房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场景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" t="24364" r="8757" b="11879"/>
          <a:stretch>
            <a:fillRect/>
          </a:stretch>
        </p:blipFill>
        <p:spPr>
          <a:xfrm>
            <a:off x="1180465" y="933450"/>
            <a:ext cx="9879965" cy="5342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2.7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、机房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场景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" t="21940" r="4212" b="13334"/>
          <a:stretch>
            <a:fillRect/>
          </a:stretch>
        </p:blipFill>
        <p:spPr>
          <a:xfrm>
            <a:off x="1099185" y="983615"/>
            <a:ext cx="9993630" cy="5217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 34"/>
          <p:cNvSpPr/>
          <p:nvPr/>
        </p:nvSpPr>
        <p:spPr>
          <a:xfrm>
            <a:off x="4929" y="0"/>
            <a:ext cx="12182140" cy="6858000"/>
          </a:xfrm>
          <a:prstGeom prst="rect">
            <a:avLst/>
          </a:prstGeom>
          <a:solidFill>
            <a:srgbClr val="B1BDC3">
              <a:alpha val="99607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" name="textbox 36"/>
          <p:cNvSpPr/>
          <p:nvPr/>
        </p:nvSpPr>
        <p:spPr>
          <a:xfrm>
            <a:off x="4973954" y="1956434"/>
            <a:ext cx="2085339" cy="18503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57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r" rtl="0" eaLnBrk="0">
              <a:lnSpc>
                <a:spcPct val="80000"/>
              </a:lnSpc>
            </a:pPr>
            <a:r>
              <a:rPr sz="15000" b="1" kern="0" spc="-24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0</a:t>
            </a:r>
            <a:r>
              <a:rPr lang="en-US" sz="15000" b="1" kern="0" spc="-24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3</a:t>
            </a:r>
            <a:endParaRPr lang="en-US" sz="15000" b="1" kern="0" spc="-240" dirty="0">
              <a:solidFill>
                <a:srgbClr val="000000">
                  <a:alpha val="100000"/>
                </a:srgbClr>
              </a:solidFill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  <p:sp>
        <p:nvSpPr>
          <p:cNvPr id="38" name="textbox 38"/>
          <p:cNvSpPr/>
          <p:nvPr/>
        </p:nvSpPr>
        <p:spPr>
          <a:xfrm>
            <a:off x="3830320" y="3578225"/>
            <a:ext cx="4321175" cy="8959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399415" algn="l" rtl="0" eaLnBrk="0">
              <a:lnSpc>
                <a:spcPts val="4525"/>
              </a:lnSpc>
            </a:pPr>
            <a:r>
              <a:rPr sz="3600" kern="0" spc="-4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linux常用指令介绍</a:t>
            </a:r>
            <a:endParaRPr sz="3600" kern="0" spc="-4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  <a:cs typeface="微软雅黑"/>
            </a:endParaRPr>
          </a:p>
          <a:p>
            <a:pPr algn="r" rtl="0" eaLnBrk="0">
              <a:lnSpc>
                <a:spcPts val="2325"/>
              </a:lnSpc>
            </a:pPr>
            <a:endParaRPr sz="19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0" name="path 40"/>
          <p:cNvSpPr/>
          <p:nvPr/>
        </p:nvSpPr>
        <p:spPr>
          <a:xfrm>
            <a:off x="4628147" y="3426073"/>
            <a:ext cx="2935705" cy="6350"/>
          </a:xfrm>
          <a:custGeom>
            <a:avLst/>
            <a:gdLst/>
            <a:ahLst/>
            <a:cxnLst/>
            <a:rect l="0" t="0" r="0" b="0"/>
            <a:pathLst>
              <a:path w="4623" h="10">
                <a:moveTo>
                  <a:pt x="0" y="5"/>
                </a:moveTo>
                <a:lnTo>
                  <a:pt x="4623" y="5"/>
                </a:lnTo>
              </a:path>
            </a:pathLst>
          </a:custGeom>
          <a:noFill/>
          <a:ln w="6350" cap="flat">
            <a:solidFill>
              <a:srgbClr val="595959"/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" name="path 42"/>
          <p:cNvSpPr/>
          <p:nvPr/>
        </p:nvSpPr>
        <p:spPr>
          <a:xfrm>
            <a:off x="4628147" y="4656739"/>
            <a:ext cx="2935705" cy="6350"/>
          </a:xfrm>
          <a:custGeom>
            <a:avLst/>
            <a:gdLst/>
            <a:ahLst/>
            <a:cxnLst/>
            <a:rect l="0" t="0" r="0" b="0"/>
            <a:pathLst>
              <a:path w="4623" h="10">
                <a:moveTo>
                  <a:pt x="0" y="5"/>
                </a:moveTo>
                <a:lnTo>
                  <a:pt x="4623" y="5"/>
                </a:lnTo>
              </a:path>
            </a:pathLst>
          </a:custGeom>
          <a:noFill/>
          <a:ln w="6350" cap="flat">
            <a:solidFill>
              <a:srgbClr val="595959"/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3.1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Linux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常用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命令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59765"/>
            <a:ext cx="10527665" cy="25533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命令格式：命令  -选项  参数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  <a:p>
            <a:pPr marL="0" lvl="1"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如：ls  -la  /usr</a:t>
            </a:r>
            <a:endParaRPr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ls：显示文件和目录列表(</a:t>
            </a:r>
            <a:r>
              <a:rPr lang="zh-CN" altLang="en-US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l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i</a:t>
            </a:r>
            <a:r>
              <a:rPr lang="zh-CN" altLang="en-US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s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t)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常用参数：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eaLnBrk="1" hangingPunct="1">
              <a:buNone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-l		(long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长格式的形式查看当前目录下所有可见文件的详细属性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)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  <a:p>
            <a:pPr lvl="1" eaLnBrk="1" hangingPunct="1">
              <a:buNone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-a	(all)        注意隐藏文件、特殊目录.和..   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  <a:p>
            <a:pPr lvl="1" eaLnBrk="1" hangingPunct="1">
              <a:buNone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-t		(time)按照最新更新的文件在前进行排序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eaLnBrk="1" hangingPunct="1">
              <a:buNone/>
            </a:pP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eaLnBrk="1" hangingPunct="1">
              <a:buNone/>
            </a:pPr>
            <a:endParaRPr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69035" y="3213735"/>
            <a:ext cx="4867910" cy="35439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3.2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Linux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命令的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分类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59765"/>
            <a:ext cx="10527665" cy="4006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内部命令：属于Shell解析器的一部分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      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cd 切换目录（</a:t>
            </a:r>
            <a:r>
              <a:rPr lang="zh-CN" altLang="en-US" sz="16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c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hange </a:t>
            </a:r>
            <a:r>
              <a:rPr lang="zh-CN" altLang="en-US" sz="16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d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irectory）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  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pwd 显示当前工作目录（</a:t>
            </a:r>
            <a:r>
              <a:rPr lang="zh-CN" altLang="en-US" sz="16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rint </a:t>
            </a:r>
            <a:r>
              <a:rPr lang="zh-CN" altLang="en-US" sz="16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w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orking </a:t>
            </a:r>
            <a:r>
              <a:rPr lang="zh-CN" altLang="en-US" sz="16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d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irectory）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0"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      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help 帮助</a:t>
            </a:r>
            <a:endParaRPr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外部命令：独立于Shell解析器之外的文件程序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  ls 显示文件和目录列表（list）</a:t>
            </a:r>
            <a:endParaRPr lang="en-US" altLang="zh-CN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  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mkdir 创建目录（make directory）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  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cp 复制文件或目录（copy）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查看帮助文档：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eaLnBrk="1" hangingPunct="1"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内部命令：help + 命令（help cd）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eaLnBrk="1" hangingPunct="1"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外部命令：man + 命令（man ls）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eaLnBrk="1" hangingPunct="1">
              <a:buNone/>
            </a:pPr>
            <a:endParaRPr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37895" y="4766945"/>
            <a:ext cx="5214620" cy="16846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3.3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操作文件或目录常用命令</a:t>
            </a:r>
            <a:endParaRPr lang="en-US" altLang="zh-CN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8025" y="497840"/>
            <a:ext cx="10527665" cy="6288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ls 显示文件和目录列表 　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  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-l 列出文件的详细信息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  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-a 列出当前目录所有文件，包含隐藏文件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mkdir 创建目录 　 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  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-p 父目录不存在情况下先生成父目录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cd 切换目录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touch 生成一个空文件   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echo 生成一个带内容文件     echo abcd&gt;a.txt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cat、tac 显示文本文件内容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cp 复制文件或目录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rm 删除文件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  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-r 同时删除该目录下的所有文件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  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-f 强制删除文件或目录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  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删除文件夹   rm -rf   目录名字-r 就是向下递归，不管有多少级目录，一并删除-f 就是直接强行删除，不作任何提示的意思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     </a:t>
            </a:r>
            <a:endParaRPr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3.3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操作文件或目录常用命令</a:t>
            </a:r>
            <a:endParaRPr lang="en-US" altLang="zh-CN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59765"/>
            <a:ext cx="10527665" cy="5076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mv 移动文件或目录、文件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  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mv  aaa bbb 将aaa改名为bbb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find 在文件系统中查找指定的文件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  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-name  文件名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wc 统计文本文档的行数，字数，字符数   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grep 在指定的文本文件中查找指定的字符串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rmdir 删除空目录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tree 显示目录以树的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方式 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pwd 显示当前工作目录 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ln   建立链接文件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more、less 分页显示文本文件内容 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head,tail分别显示文件开头和结尾内容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     </a:t>
            </a:r>
            <a:endParaRPr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3.3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操作文件或目录常用命令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（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VIM编辑器的使用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）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16915" y="659765"/>
            <a:ext cx="6325235" cy="5076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VIM的运行模式 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编辑模式：等待编辑命令输入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插入模式：编辑模式下，输入 i 进入插入模式，插入文本信息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命令模式：在编辑模式下，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按下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Esc</a:t>
            </a: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并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输入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“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: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”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进行命令模式 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VIM 使用的命令 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:q 直接退出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:wq 保存后退出 ，并可以新建文件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:q! 强制退出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:w file 将当前内容保存成某个文件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:set number 在编辑文件显示行号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:set nonumber 在编辑文件不显示行号     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    </a:t>
            </a:r>
            <a:endParaRPr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757920" y="723265"/>
            <a:ext cx="3175000" cy="10033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757920" y="1929765"/>
            <a:ext cx="3162300" cy="1016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745220" y="3148965"/>
            <a:ext cx="3175000" cy="1016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745220" y="4368165"/>
            <a:ext cx="3175000" cy="1016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770620" y="5598795"/>
            <a:ext cx="3162300" cy="1016000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14"/>
            </p:custDataLst>
          </p:nvPr>
        </p:nvSpPr>
        <p:spPr>
          <a:xfrm>
            <a:off x="7209790" y="817880"/>
            <a:ext cx="1560830" cy="819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vi stu.txt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或者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0" lv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vim stu.txt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    </a:t>
            </a:r>
            <a:endParaRPr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7197090" y="2047240"/>
            <a:ext cx="1560830" cy="819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按下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Enter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后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    </a:t>
            </a:r>
            <a:endParaRPr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7209790" y="3247390"/>
            <a:ext cx="1560830" cy="819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输入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i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后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,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可以插入文本信息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  </a:t>
            </a:r>
            <a:endParaRPr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7"/>
            </p:custDataLst>
          </p:nvPr>
        </p:nvSpPr>
        <p:spPr>
          <a:xfrm>
            <a:off x="7209790" y="4472305"/>
            <a:ext cx="1560830" cy="819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按下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Esc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  </a:t>
            </a:r>
            <a:endParaRPr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8"/>
            </p:custDataLst>
          </p:nvPr>
        </p:nvSpPr>
        <p:spPr>
          <a:xfrm>
            <a:off x="7209790" y="5685790"/>
            <a:ext cx="1560830" cy="819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输入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:wq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后按下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Enter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保存文件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  </a:t>
            </a:r>
            <a:endParaRPr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 34"/>
          <p:cNvSpPr/>
          <p:nvPr/>
        </p:nvSpPr>
        <p:spPr>
          <a:xfrm>
            <a:off x="4929" y="0"/>
            <a:ext cx="12182140" cy="6858000"/>
          </a:xfrm>
          <a:prstGeom prst="rect">
            <a:avLst/>
          </a:prstGeom>
          <a:solidFill>
            <a:srgbClr val="B1BDC3">
              <a:alpha val="99607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" name="textbox 36"/>
          <p:cNvSpPr/>
          <p:nvPr/>
        </p:nvSpPr>
        <p:spPr>
          <a:xfrm>
            <a:off x="4973954" y="1956434"/>
            <a:ext cx="2085339" cy="18503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57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r" rtl="0" eaLnBrk="0">
              <a:lnSpc>
                <a:spcPct val="80000"/>
              </a:lnSpc>
            </a:pPr>
            <a:r>
              <a:rPr sz="15000" b="1" kern="0" spc="-24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01</a:t>
            </a:r>
            <a:endParaRPr sz="15000" dirty="0"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  <p:sp>
        <p:nvSpPr>
          <p:cNvPr id="38" name="textbox 38"/>
          <p:cNvSpPr/>
          <p:nvPr/>
        </p:nvSpPr>
        <p:spPr>
          <a:xfrm>
            <a:off x="4800853" y="3577945"/>
            <a:ext cx="2481579" cy="8959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399415" algn="l" rtl="0" eaLnBrk="0">
              <a:lnSpc>
                <a:spcPts val="4525"/>
              </a:lnSpc>
            </a:pPr>
            <a:r>
              <a:rPr sz="3600" kern="0" spc="-4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初遇Linux</a:t>
            </a:r>
            <a:endParaRPr sz="3600" kern="0" spc="-4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0" name="path 40"/>
          <p:cNvSpPr/>
          <p:nvPr/>
        </p:nvSpPr>
        <p:spPr>
          <a:xfrm>
            <a:off x="4628147" y="3426073"/>
            <a:ext cx="2935705" cy="6350"/>
          </a:xfrm>
          <a:custGeom>
            <a:avLst/>
            <a:gdLst/>
            <a:ahLst/>
            <a:cxnLst/>
            <a:rect l="0" t="0" r="0" b="0"/>
            <a:pathLst>
              <a:path w="4623" h="10">
                <a:moveTo>
                  <a:pt x="0" y="5"/>
                </a:moveTo>
                <a:lnTo>
                  <a:pt x="4623" y="5"/>
                </a:lnTo>
              </a:path>
            </a:pathLst>
          </a:custGeom>
          <a:noFill/>
          <a:ln w="6350" cap="flat">
            <a:solidFill>
              <a:srgbClr val="595959"/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" name="path 42"/>
          <p:cNvSpPr/>
          <p:nvPr/>
        </p:nvSpPr>
        <p:spPr>
          <a:xfrm>
            <a:off x="4628147" y="4656739"/>
            <a:ext cx="2935705" cy="6350"/>
          </a:xfrm>
          <a:custGeom>
            <a:avLst/>
            <a:gdLst/>
            <a:ahLst/>
            <a:cxnLst/>
            <a:rect l="0" t="0" r="0" b="0"/>
            <a:pathLst>
              <a:path w="4623" h="10">
                <a:moveTo>
                  <a:pt x="0" y="5"/>
                </a:moveTo>
                <a:lnTo>
                  <a:pt x="4623" y="5"/>
                </a:lnTo>
              </a:path>
            </a:pathLst>
          </a:custGeom>
          <a:noFill/>
          <a:ln w="6350" cap="flat">
            <a:solidFill>
              <a:srgbClr val="595959"/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3.4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常用命令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详解—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cd</a:t>
            </a:r>
            <a:endParaRPr lang="en-US" altLang="zh-CN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59765"/>
            <a:ext cx="10527665" cy="20110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cd 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切换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目录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  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绝对路径：以跟目录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作为参照物，从根目录开始，一级一级进入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目录；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相对路径：以当前目录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作为参照物，进行目录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查找。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     </a:t>
            </a:r>
            <a:endParaRPr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253365" y="2670810"/>
          <a:ext cx="5070475" cy="2012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165"/>
                <a:gridCol w="2607310"/>
              </a:tblGrid>
              <a:tr h="402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特殊</a:t>
                      </a:r>
                      <a:r>
                        <a:rPr lang="zh-CN" altLang="en-US"/>
                        <a:t>符号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作</a:t>
                      </a:r>
                      <a:r>
                        <a:rPr lang="en-US" altLang="zh-CN"/>
                        <a:t>  </a:t>
                      </a:r>
                      <a:r>
                        <a:rPr lang="zh-CN" altLang="en-US"/>
                        <a:t>用</a:t>
                      </a:r>
                      <a:endParaRPr lang="zh-CN" altLang="en-US"/>
                    </a:p>
                  </a:txBody>
                  <a:tcPr/>
                </a:tc>
              </a:tr>
              <a:tr h="4025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~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代表用户的家</a:t>
                      </a:r>
                      <a:r>
                        <a:rPr lang="zh-CN" altLang="en-US"/>
                        <a:t>目录</a:t>
                      </a:r>
                      <a:endParaRPr lang="zh-CN" altLang="en-US"/>
                    </a:p>
                  </a:txBody>
                  <a:tcPr/>
                </a:tc>
              </a:tr>
              <a:tr h="4025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-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代表上次所在的</a:t>
                      </a:r>
                      <a:r>
                        <a:rPr lang="zh-CN" altLang="en-US"/>
                        <a:t>目录</a:t>
                      </a:r>
                      <a:endParaRPr lang="zh-CN" altLang="en-US"/>
                    </a:p>
                  </a:txBody>
                  <a:tcPr/>
                </a:tc>
              </a:tr>
              <a:tr h="4025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代表当前</a:t>
                      </a:r>
                      <a:r>
                        <a:rPr lang="zh-CN" altLang="en-US"/>
                        <a:t>目录</a:t>
                      </a:r>
                      <a:endParaRPr lang="zh-CN" altLang="en-US"/>
                    </a:p>
                  </a:txBody>
                  <a:tcPr/>
                </a:tc>
              </a:tr>
              <a:tr h="4025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代表上级</a:t>
                      </a:r>
                      <a:r>
                        <a:rPr lang="zh-CN" altLang="en-US"/>
                        <a:t>目录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7665" y="2236470"/>
            <a:ext cx="6576695" cy="40887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3.5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常用命令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详解（软链接和硬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链接）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59765"/>
            <a:ext cx="10527665" cy="2585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链接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链接简单说实际上是一种文件共享的方式。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软链接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符号链接也称为软链接，是将一个路径名链接到一个文件。（类同与windos的快捷方式）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硬链接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硬链接是指一个文件系统中的多个文件名指向同一个数据块（inode）的情况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。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（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inode文件索引节点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）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34135" y="3244850"/>
            <a:ext cx="3295015" cy="33185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527800" y="3183890"/>
            <a:ext cx="3848100" cy="33115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3.5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常用命令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详解（软链接和硬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链接）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59765"/>
            <a:ext cx="10527665" cy="21894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建立链接（创建软链接时，源文件必须写绝对路径）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ln [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选项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] 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源文件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目标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文件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选项：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457200" lvl="1"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-s 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：建立软链接文件。如果不加“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-s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”选项，则建立硬链接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文件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457200" lvl="1"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-f  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：强制。如果目标文件已经存在，则删除目标文件后再建立链接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文件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457200" lvl="1" indent="45720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endParaRPr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15915" y="2835910"/>
            <a:ext cx="5515610" cy="3992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95045" y="2795905"/>
            <a:ext cx="4051300" cy="402780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3.4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系统管理命令</a:t>
            </a:r>
            <a:endParaRPr lang="en-US" altLang="zh-CN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12140"/>
            <a:ext cx="10527665" cy="6198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stat 显示指定文件的相关信息,比ls命令显示内容更多 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who  显示在线登录用户 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hostname 显示主机名称 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uname显示系统信息 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top  显示当前系统中耗费资源最多的进程 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ps   显示瞬间的进程状态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du   显示指定的文件（目录）已使用的磁盘空间的总量 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df   显示文件系统磁盘空间的使用情况 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free 显示当前内存和交换空间的使用情况 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ifconfig 显示网络接口信息 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ping 测试网络的连通性 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netstat 显示网络状态信息 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man 命令帮助信息查询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clear 清屏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kill 杀死一个进程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     </a:t>
            </a:r>
            <a:endParaRPr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3.5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备份压缩命令</a:t>
            </a:r>
            <a:endParaRPr lang="en-US" altLang="zh-CN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12140"/>
            <a:ext cx="10527665" cy="6028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tar 文件、目录打（解）包</a:t>
            </a:r>
            <a:endParaRPr 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gzip 压缩（解压）文件或目录，压缩文件后缀为gz </a:t>
            </a:r>
            <a:endParaRPr 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bzip2 压缩（解压）文件或目录，压缩文件后缀为bz2 </a:t>
            </a:r>
            <a:endParaRPr 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tar命令   </a:t>
            </a:r>
            <a:endParaRPr 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命令格式：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tar [-cxzjvf]   压缩打包文档的名称 打包目录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参数：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-c ：建立一个归档文件的参数指令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-x ：解开一个归档文件的参数指令！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-z ：是否需要用 gzip 压缩？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-j ：是否需要用 bzip2 压缩？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-v ：压缩的过程中显示文件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-f ：使用档名，在 f 之后要立即接档名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-tf ：查看归档文件里面的文件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tar -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zxvf linux-software.tar.gz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3.5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备份压缩命令</a:t>
            </a:r>
            <a:endParaRPr lang="en-US" altLang="zh-CN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478790"/>
            <a:ext cx="10527665" cy="62458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gzip命令 </a:t>
            </a:r>
            <a:endParaRPr 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命令格式：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gzip [选项] 压缩（解压缩）的文件名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参数：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-d 将压缩文件解压。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-l  对每个压缩文件，显示压缩文件的大小，未压缩文件的大小，压缩比，未压缩文件的名字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-v 对每一个压缩和解压的文件，显示文件名和压缩比。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-num 用指定的数字num调整压缩的速度，-1或--fast表示最快压缩方法（低压缩比），-9或--best表示最慢压缩方法（高压缩比），系统缺省值为6。  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bzip2命令   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命令格式：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bzip2 [-cdz] 档名 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参数：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-d ：解压缩的参数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-z ：压缩的参数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-num 用指定的数字num调整压缩的速度，-1或--fast表示最快压缩方法（低压缩比），-9或--best表示最慢压缩方法（高压缩比）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，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系统缺省值为6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。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0" lvl="0"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3.6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关机/重启命令</a:t>
            </a:r>
            <a:endParaRPr lang="en-US" altLang="zh-CN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12140"/>
            <a:ext cx="10527665" cy="6198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shutdown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关机  </a:t>
            </a:r>
            <a:endParaRPr lang="en-US" altLang="zh-CN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  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-r 关机后重启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  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-h 关机后不重新启动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  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-now 立即关机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  </a:t>
            </a:r>
            <a:r>
              <a:rPr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shutdown -h 22:00</a:t>
            </a:r>
            <a:r>
              <a:rPr 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#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指定关机时间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shutdown -c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#取消之前安排的关机</a:t>
            </a:r>
            <a:endParaRPr lang="en-US" altLang="zh-CN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halt 关机后关闭电源 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reboot 重新启动 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     </a:t>
            </a:r>
            <a:endParaRPr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 34"/>
          <p:cNvSpPr/>
          <p:nvPr/>
        </p:nvSpPr>
        <p:spPr>
          <a:xfrm>
            <a:off x="4929" y="0"/>
            <a:ext cx="12182140" cy="6858000"/>
          </a:xfrm>
          <a:prstGeom prst="rect">
            <a:avLst/>
          </a:prstGeom>
          <a:solidFill>
            <a:srgbClr val="B1BDC3">
              <a:alpha val="99607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" name="textbox 36"/>
          <p:cNvSpPr/>
          <p:nvPr/>
        </p:nvSpPr>
        <p:spPr>
          <a:xfrm>
            <a:off x="4973954" y="1956434"/>
            <a:ext cx="2085339" cy="18503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57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r" rtl="0" eaLnBrk="0">
              <a:lnSpc>
                <a:spcPct val="80000"/>
              </a:lnSpc>
            </a:pPr>
            <a:r>
              <a:rPr sz="15000" b="1" kern="0" spc="-24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0</a:t>
            </a:r>
            <a:r>
              <a:rPr lang="en-US" sz="15000" b="1" kern="0" spc="-24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4</a:t>
            </a:r>
            <a:endParaRPr lang="en-US" sz="15000" b="1" kern="0" spc="-240" dirty="0">
              <a:solidFill>
                <a:srgbClr val="000000">
                  <a:alpha val="100000"/>
                </a:srgbClr>
              </a:solidFill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  <p:sp>
        <p:nvSpPr>
          <p:cNvPr id="38" name="textbox 38"/>
          <p:cNvSpPr/>
          <p:nvPr/>
        </p:nvSpPr>
        <p:spPr>
          <a:xfrm>
            <a:off x="3830320" y="3578225"/>
            <a:ext cx="4321175" cy="8959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399415" algn="l" rtl="0" eaLnBrk="0">
              <a:lnSpc>
                <a:spcPts val="4525"/>
              </a:lnSpc>
            </a:pPr>
            <a:r>
              <a:rPr lang="zh-CN" sz="3600" kern="0" spc="-4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远程管理控制ssh</a:t>
            </a:r>
            <a:endParaRPr lang="zh-CN" sz="3600" kern="0" spc="-4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0" name="path 40"/>
          <p:cNvSpPr/>
          <p:nvPr/>
        </p:nvSpPr>
        <p:spPr>
          <a:xfrm>
            <a:off x="4628147" y="3426073"/>
            <a:ext cx="2935705" cy="6350"/>
          </a:xfrm>
          <a:custGeom>
            <a:avLst/>
            <a:gdLst/>
            <a:ahLst/>
            <a:cxnLst/>
            <a:rect l="0" t="0" r="0" b="0"/>
            <a:pathLst>
              <a:path w="4623" h="10">
                <a:moveTo>
                  <a:pt x="0" y="5"/>
                </a:moveTo>
                <a:lnTo>
                  <a:pt x="4623" y="5"/>
                </a:lnTo>
              </a:path>
            </a:pathLst>
          </a:custGeom>
          <a:noFill/>
          <a:ln w="6350" cap="flat">
            <a:solidFill>
              <a:srgbClr val="595959"/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" name="path 42"/>
          <p:cNvSpPr/>
          <p:nvPr/>
        </p:nvSpPr>
        <p:spPr>
          <a:xfrm>
            <a:off x="4628147" y="4656739"/>
            <a:ext cx="2935705" cy="6350"/>
          </a:xfrm>
          <a:custGeom>
            <a:avLst/>
            <a:gdLst/>
            <a:ahLst/>
            <a:cxnLst/>
            <a:rect l="0" t="0" r="0" b="0"/>
            <a:pathLst>
              <a:path w="4623" h="10">
                <a:moveTo>
                  <a:pt x="0" y="5"/>
                </a:moveTo>
                <a:lnTo>
                  <a:pt x="4623" y="5"/>
                </a:lnTo>
              </a:path>
            </a:pathLst>
          </a:custGeom>
          <a:noFill/>
          <a:ln w="6350" cap="flat">
            <a:solidFill>
              <a:srgbClr val="595959"/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4.1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远程管理控制ssh</a:t>
            </a:r>
            <a:endParaRPr lang="en-US" altLang="zh-CN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12140"/>
            <a:ext cx="10527665" cy="40633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传统的网络服务程序，FTP、POP、telnet 本质上都是不安全的，因为它们在网络上通过明文传送口令和数据，这些数据非常容易被截获。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SSH叫做Secure Shell，可以把传输数据进行加密，预防攻击，传输的数据进行了压缩，可以加快传输速度。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OpenSSH是SSH的替代软件，免费。</a:t>
            </a:r>
            <a:endParaRPr 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验证方式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：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（1）基于口令的安全验证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（2）基于密钥的安全验证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4.2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远程管理控制ssh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（用户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秘钥认证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流程）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02045" y="640715"/>
            <a:ext cx="5751830" cy="604075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705485" y="612140"/>
            <a:ext cx="5500370" cy="52514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在服务器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上生成key 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,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-C后面的参数可以自己指定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ssh-keygen -t rsa -C "test@qq.com"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按照提示完成三次回车，即可生成 ssh key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通过查看 ~/.ssh/id_rsa.pub 文件内容，获取public key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cat ~/.ssh/id_rsa.pub &gt;&gt; ~/.ssh/authorized_keys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chmod 700 ~/.ssh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chmod 600 ~/.ssh/authorized_keys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下载id_rsa 私钥到本地并赋值权限600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chmod 600 id_rsa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ssh -i id_rsa -p 22 root@162.105.160.16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1.1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前言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59765"/>
            <a:ext cx="10527665" cy="187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PC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系统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windows（微软）、Mac OS（苹果）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手机系统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鸿蒙系统、Android、ios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服务器系统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Linux</a:t>
            </a:r>
            <a:endParaRPr lang="en-US" alt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49120" y="2359660"/>
            <a:ext cx="1678940" cy="15760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845685" y="2531745"/>
            <a:ext cx="2247265" cy="11804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501775" y="4874895"/>
            <a:ext cx="2416810" cy="13595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003800" y="4872990"/>
            <a:ext cx="2197735" cy="14649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609965" y="4766310"/>
            <a:ext cx="1957070" cy="14681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533765" y="2618105"/>
            <a:ext cx="2109470" cy="12312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078990" y="4173855"/>
            <a:ext cx="10236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/>
              <a:t>W</a:t>
            </a:r>
            <a:r>
              <a:rPr lang="zh-CN" altLang="en-US" sz="1600"/>
              <a:t>indow</a:t>
            </a:r>
            <a:r>
              <a:rPr lang="en-US" altLang="zh-CN" sz="1600"/>
              <a:t>s</a:t>
            </a:r>
            <a:endParaRPr lang="en-US" altLang="zh-CN" sz="1600"/>
          </a:p>
        </p:txBody>
      </p:sp>
      <p:sp>
        <p:nvSpPr>
          <p:cNvPr id="17" name="文本框 16"/>
          <p:cNvSpPr txBox="1"/>
          <p:nvPr>
            <p:custDataLst>
              <p:tags r:id="rId16"/>
            </p:custDataLst>
          </p:nvPr>
        </p:nvSpPr>
        <p:spPr>
          <a:xfrm>
            <a:off x="2176780" y="6337935"/>
            <a:ext cx="10236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ym typeface="+mn-ea"/>
              </a:rPr>
              <a:t>鸿</a:t>
            </a:r>
            <a:r>
              <a:rPr lang="en-US" altLang="zh-CN" sz="1600">
                <a:sym typeface="+mn-ea"/>
              </a:rPr>
              <a:t> </a:t>
            </a:r>
            <a:r>
              <a:rPr lang="zh-CN" altLang="en-US" sz="1600">
                <a:sym typeface="+mn-ea"/>
              </a:rPr>
              <a:t>蒙</a:t>
            </a:r>
            <a:endParaRPr lang="zh-CN" altLang="en-US" sz="1600"/>
          </a:p>
        </p:txBody>
      </p:sp>
      <p:sp>
        <p:nvSpPr>
          <p:cNvPr id="18" name="文本框 17"/>
          <p:cNvSpPr txBox="1"/>
          <p:nvPr>
            <p:custDataLst>
              <p:tags r:id="rId17"/>
            </p:custDataLst>
          </p:nvPr>
        </p:nvSpPr>
        <p:spPr>
          <a:xfrm>
            <a:off x="5694045" y="4173855"/>
            <a:ext cx="6127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/>
              <a:t>Mac</a:t>
            </a:r>
            <a:endParaRPr lang="en-US" altLang="zh-CN" sz="1600"/>
          </a:p>
        </p:txBody>
      </p:sp>
      <p:sp>
        <p:nvSpPr>
          <p:cNvPr id="19" name="文本框 18"/>
          <p:cNvSpPr txBox="1"/>
          <p:nvPr>
            <p:custDataLst>
              <p:tags r:id="rId18"/>
            </p:custDataLst>
          </p:nvPr>
        </p:nvSpPr>
        <p:spPr>
          <a:xfrm>
            <a:off x="9309100" y="4173855"/>
            <a:ext cx="10236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/>
              <a:t>Linux</a:t>
            </a:r>
            <a:endParaRPr lang="en-US" altLang="zh-CN" sz="1600"/>
          </a:p>
        </p:txBody>
      </p:sp>
      <p:sp>
        <p:nvSpPr>
          <p:cNvPr id="20" name="文本框 19"/>
          <p:cNvSpPr txBox="1"/>
          <p:nvPr>
            <p:custDataLst>
              <p:tags r:id="rId19"/>
            </p:custDataLst>
          </p:nvPr>
        </p:nvSpPr>
        <p:spPr>
          <a:xfrm>
            <a:off x="5694045" y="6234430"/>
            <a:ext cx="10236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ym typeface="+mn-ea"/>
              </a:rPr>
              <a:t>Android</a:t>
            </a:r>
            <a:endParaRPr lang="en-US" altLang="zh-CN" sz="1600"/>
          </a:p>
        </p:txBody>
      </p:sp>
      <p:sp>
        <p:nvSpPr>
          <p:cNvPr id="21" name="文本框 20"/>
          <p:cNvSpPr txBox="1"/>
          <p:nvPr>
            <p:custDataLst>
              <p:tags r:id="rId20"/>
            </p:custDataLst>
          </p:nvPr>
        </p:nvSpPr>
        <p:spPr>
          <a:xfrm>
            <a:off x="9476740" y="6234430"/>
            <a:ext cx="6877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/>
              <a:t>IOS</a:t>
            </a:r>
            <a:endParaRPr lang="en-US" altLang="zh-CN" sz="1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4.3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远程ssh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登录（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Mac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）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40080" y="612140"/>
            <a:ext cx="6184265" cy="603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用自带终端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或者item2（https://iterm2.com）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1、获取到自己的秘钥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cd ~/.ssh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vi yy.txt(粘贴秘钥)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chmod 600 yy.txt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ssh -i yy.txt -p 16622 teach37_pkuhpc@162.105.160.16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注意：</a:t>
            </a:r>
            <a:endParaRPr lang="zh-CN" altLang="en-US" sz="1600">
              <a:solidFill>
                <a:srgbClr val="FF0000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如果出现问题可以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考虑在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~/.ssh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/config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后添加（或者升级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openssh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）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vi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~/.ssh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/config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Host *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   KexAlgorithms diffie-hellman-group1-sha1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   PubkeyAcceptedKeyTypes=+ssh-rsa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   HostkeyAlgorithms +ssh-rsa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升级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openssh  brew install 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openssh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2" name="图片 1" descr="/private/var/folders/hl/4s7dwwsd2mv4v2bmnt1t9y500000gn/T/com.kingsoft.wpsoffice.mac/photoeditapp/20240904161056/temp.pngte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873875" y="1619885"/>
            <a:ext cx="5312410" cy="476123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4.4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远程ssh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登录（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Windows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）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40080" y="612140"/>
            <a:ext cx="10233025" cy="603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需要安装远程登录工具（MobaXterm、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xshell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、secureCRT、putty等）推荐使用MobaXterm。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xshell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（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不开源）下载地址：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http://211.103.179.18:8085/clshpc/download/showdownload.php?id=10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http://211.103.179.18:808/sys_bio_lib/software/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http://211.103.179.18:8085/clshpc/download/showdownload.php?id=20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https://www.xshell.com/zh/xshell-download/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MobaXterm下载地址：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https://mobaxterm.mobatek.net/download-home-edition.html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http://www.aais.pku.edu.cn/clshpc/download/showdownload.php?lang=cn&amp;id=16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4.5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、利用</a:t>
            </a: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xshell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登录（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Windows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）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50875" y="612140"/>
            <a:ext cx="10516870" cy="12496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新建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yy.txt 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打开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Xshell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选择工具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用户秘钥管理者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选择导入——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选择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yy.txt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输入秘钥密码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确定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50620" y="2072005"/>
            <a:ext cx="1588135" cy="12496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56880" y="1651635"/>
            <a:ext cx="3388360" cy="24631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5420" y="4681220"/>
            <a:ext cx="4033520" cy="15811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514850" y="4316730"/>
            <a:ext cx="3161665" cy="24587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429625" y="4445635"/>
            <a:ext cx="3161665" cy="24123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335780" y="1651635"/>
            <a:ext cx="3265805" cy="233299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4.5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、利用</a:t>
            </a: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xshell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登录（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Windows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）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50875" y="612140"/>
            <a:ext cx="8665210" cy="7232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打开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Xshell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选择文件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新建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填写名称、选择协议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SSH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、主机、端口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号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1080" y="1605280"/>
            <a:ext cx="5066665" cy="4854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5180" y="1605280"/>
            <a:ext cx="40005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4.5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、利用</a:t>
            </a: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xshell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登录（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Windows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）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50875" y="612140"/>
            <a:ext cx="10817860" cy="12496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选择刚建立的会话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选择一次性接受和接受并保存都可以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输入用户名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(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勾选记住用户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)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选择用户秘钥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yy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输入用户秘钥——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确定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30885" y="1736725"/>
            <a:ext cx="3033395" cy="1777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45305" y="1263650"/>
            <a:ext cx="3036570" cy="2722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317865" y="1665605"/>
            <a:ext cx="3151505" cy="18484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363085" y="3982720"/>
            <a:ext cx="3018790" cy="28460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45490" y="4032885"/>
            <a:ext cx="3018790" cy="27228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317865" y="3888740"/>
            <a:ext cx="3152140" cy="296926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4.5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、利用</a:t>
            </a: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xshell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登录（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Windows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）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50875" y="612140"/>
            <a:ext cx="7667625" cy="12496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登录成功截图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407920" y="1036320"/>
            <a:ext cx="6294120" cy="553847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4.6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、利用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M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obaxterm登录（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Windows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）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50875" y="612140"/>
            <a:ext cx="10516870" cy="12496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新建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yy.txt 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打开</a:t>
            </a: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M</a:t>
            </a:r>
            <a:r>
              <a:rPr lang="zh-CN" altLang="en-US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obaxterm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选择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Session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点击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SSH 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82320" y="2804160"/>
            <a:ext cx="1588135" cy="1249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37815" y="2510155"/>
            <a:ext cx="2655570" cy="18376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96000" y="2345690"/>
            <a:ext cx="5292090" cy="344043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4.6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、利用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M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obaxterm登录（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Windows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）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50875" y="612140"/>
            <a:ext cx="10516870" cy="7232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填写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host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、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username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、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port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、点击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Advanced SSH settings 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选择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Use private key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并点击上传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7190" y="1994535"/>
            <a:ext cx="5471160" cy="36271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238875" y="2067560"/>
            <a:ext cx="5400675" cy="355409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4.6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、利用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M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obaxterm登录（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Windows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）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50875" y="612140"/>
            <a:ext cx="10516870" cy="7232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选择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Use private key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并点击上传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选择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私钥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63880" y="1780540"/>
            <a:ext cx="5388610" cy="3459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05880" y="1780540"/>
            <a:ext cx="5030470" cy="332803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4.6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、利用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M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obaxterm登录（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Windows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）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50875" y="612140"/>
            <a:ext cx="10516870" cy="12496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选择左侧新建立好的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session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点击并输入秘钥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的密码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50875" y="1741805"/>
            <a:ext cx="4346575" cy="2994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96865" y="1741805"/>
            <a:ext cx="6795135" cy="34493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1.2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、什么是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Linux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59765"/>
            <a:ext cx="10527665" cy="2127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Linux is not Unix</a:t>
            </a:r>
            <a:endParaRPr 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Linux之父：</a:t>
            </a:r>
            <a:r>
              <a:rPr kumimoji="1"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Linus Torvalds（</a:t>
            </a:r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林纳斯·托瓦兹</a:t>
            </a:r>
            <a:r>
              <a:rPr 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）</a:t>
            </a:r>
            <a:endParaRPr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>
                <a:latin typeface="微软雅黑" charset="0"/>
                <a:ea typeface="微软雅黑" charset="0"/>
                <a:cs typeface="微软雅黑" charset="0"/>
              </a:rPr>
              <a:t>多用户、多任务</a:t>
            </a:r>
            <a:r>
              <a:rPr lang="zh-CN"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>
                <a:latin typeface="微软雅黑" charset="0"/>
                <a:ea typeface="微软雅黑" charset="0"/>
                <a:cs typeface="微软雅黑" charset="0"/>
              </a:rPr>
              <a:t>多线程和多cpu的操作系统</a:t>
            </a:r>
            <a:endParaRPr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全世界运行能力最强的500</a:t>
            </a:r>
            <a:r>
              <a:rPr 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台</a:t>
            </a:r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超级计算机中，约85%采用Linux操作系统</a:t>
            </a:r>
            <a:endParaRPr 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27125" y="2839085"/>
            <a:ext cx="2817495" cy="3271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05865" y="6217285"/>
            <a:ext cx="3154045" cy="5753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latin typeface="+mj-ea"/>
                <a:ea typeface="微软雅黑" charset="0"/>
                <a:cs typeface="+mj-ea"/>
              </a:rPr>
              <a:t>Linux之父：林纳斯·托瓦兹</a:t>
            </a:r>
            <a:endParaRPr lang="zh-CN" altLang="en-US" sz="1600">
              <a:latin typeface="+mj-ea"/>
              <a:ea typeface="微软雅黑" charset="0"/>
              <a:cs typeface="+mj-ea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7289165" y="6005830"/>
            <a:ext cx="1525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Linux Logo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703695" y="3172460"/>
            <a:ext cx="2833370" cy="283337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4.6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、利用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M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obaxterm登录（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Windows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）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50875" y="612140"/>
            <a:ext cx="10516870" cy="12496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登录成功截图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0" lv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87195" y="1207770"/>
            <a:ext cx="9768205" cy="543433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4.7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远程文件传输</a:t>
            </a:r>
            <a:endParaRPr lang="en-US" altLang="zh-CN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12140"/>
            <a:ext cx="11485880" cy="58693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SCP</a:t>
            </a:r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从本地复制到远程主机</a:t>
            </a:r>
            <a:r>
              <a:rPr 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  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 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scp -i [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秘钥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] -P [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服务器端口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] [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本地文件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] [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用户名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]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@162.105.160.16:[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远程文件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]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scp -i /Users/administrator/key/yy.txt -P 16022 /Users/administrator/Desktop/test.txt teach37_pkuhpc@162.105.160.16:/home/teach37_pkuhpc/lustre1/software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SCP</a:t>
            </a:r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从远程主机复制到本地</a:t>
            </a:r>
            <a:r>
              <a:rPr 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endParaRPr 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scp -i [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秘钥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] -P [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服务器端口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] [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用户名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]@162.105.160.16:[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远程文件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]  [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本地文件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]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scp -i /Users/administrator/key/yy.txt -P 16022 teach37_pkuhpc@162.105.160.16:/home/teach37_pkuhpc/lustre1/software/test.txt /Users/administrator/Desktop 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rsync -arzvP -e 'ssh -p [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服务器端口</a:t>
            </a:r>
            <a:r>
              <a:rPr 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] -i [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秘钥</a:t>
            </a:r>
            <a:r>
              <a:rPr 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]' [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源文件</a:t>
            </a:r>
            <a:r>
              <a:rPr 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] [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目标文件</a:t>
            </a:r>
            <a:r>
              <a:rPr 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]  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rsync</a:t>
            </a:r>
            <a:r>
              <a:rPr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从本地复制到远程主机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rsync -arzvP -e 'ssh -p 16022 -i /Users/administrator/key/yy.txt' /Users/administrator/Desktop/test.txt teach37_pkuhpc@162.105.160.16:/home/teach37_pkuhpc/lustre1/software/ 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rsync</a:t>
            </a:r>
            <a:r>
              <a:rPr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从远程主机复制到本地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rsync -arzvP -e 'ssh -p 16022 -i /Users/administrator/key/yy.txt' teach37_pkuhpc@162.105.160.16:/home/teach37_pkuhpc/lustre1/software/test.txt /Users/administrator/Desktop/ 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4.7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远程文件传输</a:t>
            </a:r>
            <a:endParaRPr lang="en-US" altLang="zh-CN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12140"/>
            <a:ext cx="11485880" cy="60350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rsync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详细参数</a:t>
            </a:r>
            <a:r>
              <a:rPr 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-a, --archive：归档模式，表示以递归方式传输文件，并保持符号链接、权限、时间戳、组和所有权信息。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-v, --verbose：详细模式输出。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-z, --compress：压缩文件数据。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-r, --recursive：递归到目录中去。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-u, --update：跳过目标中更新的文件，只传输那些源比目标更新的文件。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-h, --human-readable：输出文件大小时，使用易读的格式（如 K、M）。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--delete：删除那些只存在于目标目录中的文件，使得源和目标目录内容一致。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-e, --rsh=COMMAND：指定使用 ssh 作为远程 shell，也可以指定其他命令。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-t 或 --times：保持文件时间戳，即文件的修改时间。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-o 或 --owner：保持文件的所有者信息，即文件的属主。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-p 或 --perms：保持文件的权限，即文件的读、写、执行权限。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-g 或 --group：保持文件的组信息，即文件的属组。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--progress：显示进度，即在传输文件时显示传输的进度条和传输速率。 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单向拷贝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rz，sz  (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命令行直接输入命令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)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sz [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文件</a:t>
            </a:r>
            <a:r>
              <a:rPr 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]</a:t>
            </a: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endParaRPr 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4.8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远程文件传输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工具（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F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ile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Z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illa）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12140"/>
            <a:ext cx="11485880" cy="9842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点击左上弹出新建站点窗口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选择协议、主机、端口、登录类型、用户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名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47015" y="2183765"/>
            <a:ext cx="5583555" cy="34404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24880" y="2183765"/>
            <a:ext cx="6139815" cy="344106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4.8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远程文件传输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工具（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F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ile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Z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illa）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12140"/>
            <a:ext cx="11485880" cy="9842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选择密钥文件浏览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选择私钥、打开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转换密钥文件是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输私钥密码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重名名密钥、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存储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8900" y="1213485"/>
            <a:ext cx="4455795" cy="2494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645025" y="1213485"/>
            <a:ext cx="3907790" cy="26930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641080" y="1607820"/>
            <a:ext cx="3550285" cy="20034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53060" y="4115435"/>
            <a:ext cx="4831715" cy="27546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693410" y="4115435"/>
            <a:ext cx="4831715" cy="268097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4.8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远程文件传输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工具（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F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ile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Z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illa）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12140"/>
            <a:ext cx="11485880" cy="9842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选择连接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信任该主机、点击确定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输入私钥密码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连接成功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——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&gt;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选择对应文件可以下载和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上传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95020" y="1130935"/>
            <a:ext cx="4464050" cy="2501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54725" y="1130935"/>
            <a:ext cx="4227195" cy="26530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56945" y="3632835"/>
            <a:ext cx="3799840" cy="3006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54725" y="3752850"/>
            <a:ext cx="5024120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 34"/>
          <p:cNvSpPr/>
          <p:nvPr/>
        </p:nvSpPr>
        <p:spPr>
          <a:xfrm>
            <a:off x="4929" y="0"/>
            <a:ext cx="12182140" cy="6858000"/>
          </a:xfrm>
          <a:prstGeom prst="rect">
            <a:avLst/>
          </a:prstGeom>
          <a:solidFill>
            <a:srgbClr val="B1BDC3">
              <a:alpha val="99607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" name="textbox 36"/>
          <p:cNvSpPr/>
          <p:nvPr/>
        </p:nvSpPr>
        <p:spPr>
          <a:xfrm>
            <a:off x="4973954" y="1956434"/>
            <a:ext cx="2085339" cy="18503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57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r" rtl="0" eaLnBrk="0">
              <a:lnSpc>
                <a:spcPct val="80000"/>
              </a:lnSpc>
            </a:pPr>
            <a:r>
              <a:rPr sz="15000" b="1" kern="0" spc="-24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0</a:t>
            </a:r>
            <a:r>
              <a:rPr lang="en-US" sz="15000" b="1" kern="0" spc="-240" dirty="0">
                <a:solidFill>
                  <a:srgbClr val="00000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5</a:t>
            </a:r>
            <a:endParaRPr lang="en-US" sz="15000" b="1" kern="0" spc="-240" dirty="0">
              <a:solidFill>
                <a:srgbClr val="000000">
                  <a:alpha val="100000"/>
                </a:srgbClr>
              </a:solidFill>
              <a:latin typeface="Arial" panose="020B0704020202020204"/>
              <a:ea typeface="Arial" panose="020B0704020202020204"/>
              <a:cs typeface="Arial" panose="020B0704020202020204"/>
            </a:endParaRPr>
          </a:p>
        </p:txBody>
      </p:sp>
      <p:sp>
        <p:nvSpPr>
          <p:cNvPr id="38" name="textbox 38"/>
          <p:cNvSpPr/>
          <p:nvPr/>
        </p:nvSpPr>
        <p:spPr>
          <a:xfrm>
            <a:off x="3830320" y="3578225"/>
            <a:ext cx="4627880" cy="8959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ct val="83000"/>
              </a:lnSpc>
            </a:pPr>
            <a:r>
              <a:rPr lang="zh-CN" sz="3600" kern="0" spc="-2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  <a:cs typeface="微软雅黑"/>
                <a:sym typeface="+mn-ea"/>
              </a:rPr>
              <a:t>课后作业和下节计划</a:t>
            </a:r>
            <a:endParaRPr sz="36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algn="l" rtl="0" eaLnBrk="0">
              <a:lnSpc>
                <a:spcPct val="110000"/>
              </a:lnSpc>
            </a:pPr>
            <a:endParaRPr lang="zh-CN" sz="3600" kern="0" spc="-4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0" name="path 40"/>
          <p:cNvSpPr/>
          <p:nvPr/>
        </p:nvSpPr>
        <p:spPr>
          <a:xfrm>
            <a:off x="4628147" y="3426073"/>
            <a:ext cx="2935705" cy="6350"/>
          </a:xfrm>
          <a:custGeom>
            <a:avLst/>
            <a:gdLst/>
            <a:ahLst/>
            <a:cxnLst/>
            <a:rect l="0" t="0" r="0" b="0"/>
            <a:pathLst>
              <a:path w="4623" h="10">
                <a:moveTo>
                  <a:pt x="0" y="5"/>
                </a:moveTo>
                <a:lnTo>
                  <a:pt x="4623" y="5"/>
                </a:lnTo>
              </a:path>
            </a:pathLst>
          </a:custGeom>
          <a:noFill/>
          <a:ln w="6350" cap="flat">
            <a:solidFill>
              <a:srgbClr val="595959"/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" name="path 42"/>
          <p:cNvSpPr/>
          <p:nvPr/>
        </p:nvSpPr>
        <p:spPr>
          <a:xfrm>
            <a:off x="4628147" y="4656739"/>
            <a:ext cx="2935705" cy="6350"/>
          </a:xfrm>
          <a:custGeom>
            <a:avLst/>
            <a:gdLst/>
            <a:ahLst/>
            <a:cxnLst/>
            <a:rect l="0" t="0" r="0" b="0"/>
            <a:pathLst>
              <a:path w="4623" h="10">
                <a:moveTo>
                  <a:pt x="0" y="5"/>
                </a:moveTo>
                <a:lnTo>
                  <a:pt x="4623" y="5"/>
                </a:lnTo>
              </a:path>
            </a:pathLst>
          </a:custGeom>
          <a:noFill/>
          <a:ln w="6350" cap="flat">
            <a:solidFill>
              <a:srgbClr val="595959"/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5.1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环境管理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工具Conda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40080" y="612140"/>
            <a:ext cx="10233025" cy="6015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Conda 是一个开源的跨平台包管理器和环境管理系统，用来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管理 Python 和 R 等编程语言环境。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Anaconda 是一个开源的数据科学和机器学习平台，包含强大的包管理器Conda，提供了一个统一的集成环境，用于安装、管理和运行 Python 或 R 编程语言的包和库。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Miniconda 是 conda 的精简版安装程序。它是Anaconda的一个轻量级引导版本，仅包括conda、Python、它们所依赖的包以及一些其他有用的包（如pip、zlib等）。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Anaconda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下载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地址：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https://www.anaconda.com/download-success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https://repo.anaconda.com/archive/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wget -c https://repo.anaconda.com/archive/Anaconda3-2024.06-1-Linux-x86_64.sh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Miniconda下载地址：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https://docs.anaconda.com/miniconda/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https://repo.anaconda.com/miniconda/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wget -c https://repo.anaconda.com/miniconda/Miniconda3-latest-Linux-x86_64.sh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5.2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Anaconda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图形化界面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安装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40080" y="612140"/>
            <a:ext cx="9183370" cy="1437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图形化界面安装，点击继续一步一步的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安装。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5295" y="2393315"/>
            <a:ext cx="5109845" cy="3681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53175" y="2393315"/>
            <a:ext cx="5242560" cy="372491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5.3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Linux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系统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安装miniconda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40080" y="612140"/>
            <a:ext cx="10942320" cy="1437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wget -c https://repo.anaconda.com/miniconda/Miniconda3-latest-Linux-x86_64.sh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chmod 777 Miniconda3-latest-Linux-x86_64.sh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sh Miniconda3-latest-Linux-x86_64.sh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68425" y="3889375"/>
            <a:ext cx="4719955" cy="28422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61745" y="2139315"/>
            <a:ext cx="5943600" cy="1289685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6254750" y="4591685"/>
            <a:ext cx="3610610" cy="1437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这里可以按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Enter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一直看到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最后。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推荐按下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ctrl+c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1.3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Linux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发展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历史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16560" y="659765"/>
            <a:ext cx="11423015" cy="3309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Unix</a:t>
            </a:r>
            <a:endParaRPr 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Unix操作系统</a:t>
            </a:r>
            <a:r>
              <a:rPr 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是1969年由美国贝尔实验室的肯·汤普逊（Ken Thompson）和丹尼斯·里奇（Dennis Ritchie）在DEC PDP-7小型计算机上开发的一个分时操作系统。</a:t>
            </a:r>
            <a:endParaRPr 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MINIX</a:t>
            </a:r>
            <a:endParaRPr lang="en-US" alt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198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7</a:t>
            </a:r>
            <a:r>
              <a:rPr 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年，Andrew S. Tanenbaum（安德鲁·塔能鲍姆） 开发了用于教学的UNIX系统，将它称为 MINIX。</a:t>
            </a:r>
            <a:endParaRPr 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Linux</a:t>
            </a:r>
            <a:endParaRPr 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Linux出现于1991年，是由芬兰赫尔辛基大学学生Linus Torvalds</a:t>
            </a:r>
            <a:r>
              <a:rPr kumimoji="1"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（</a:t>
            </a:r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林纳斯·托瓦兹</a:t>
            </a:r>
            <a:r>
              <a:rPr 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）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和后来加入的众多爱好者共同开发完成。</a:t>
            </a:r>
            <a:endParaRPr kumimoji="1"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44650" y="4099560"/>
            <a:ext cx="3133725" cy="2032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44650" y="6268720"/>
            <a:ext cx="39497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肯·汤普逊（左）和丹尼斯·里奇（右）</a:t>
            </a: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918325" y="4099560"/>
            <a:ext cx="2726690" cy="20383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523480" y="6268720"/>
            <a:ext cx="31337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安德鲁·塔能鲍姆</a:t>
            </a:r>
            <a:endParaRPr lang="zh-CN" altLang="en-US" sz="1400"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5.3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Linux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系统安装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miniconda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0925" y="1506220"/>
            <a:ext cx="7297420" cy="2413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68095" y="3919220"/>
            <a:ext cx="4951730" cy="280543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640080" y="612140"/>
            <a:ext cx="10942320" cy="1437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conda init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选择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no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的原因是，这台服务器中可以安装多个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conda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环境，使用对应的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conda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环境时候激活即可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source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miniconda3/bin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/activate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。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5.4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Linux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系统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使用miniconda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40080" y="612140"/>
            <a:ext cx="10942320" cy="5370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进入</a:t>
            </a:r>
            <a:r>
              <a:rPr lang="zh-CN" altLang="en-US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miniconda安装目录</a:t>
            </a:r>
            <a:r>
              <a:rPr lang="zh-CN" altLang="en-US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下</a:t>
            </a:r>
            <a:endParaRPr lang="zh-CN" altLang="en-US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cd /home/teach37_pkuhpc/lustre1/software/miniconda3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注意：在</a:t>
            </a: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conda init</a:t>
            </a:r>
            <a:r>
              <a:rPr lang="zh-CN" altLang="en-US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这步骤选择</a:t>
            </a: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no</a:t>
            </a:r>
            <a:r>
              <a:rPr lang="zh-CN" altLang="en-US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的执行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mkdir source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cp bin/activate source/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source /home/teach37_pkuhpc/lustre1/software/miniconda3/source/activate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marL="285750" lvl="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mamba:</a:t>
            </a:r>
            <a:endParaRPr lang="en-US" altLang="zh-CN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457200"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相比于 conda，mamba 是用 c++重写了 conda 的部分功能，运行效率显著提高，可以进行并行的下载，使用 rpm 包管理工具中的 libsolv，可以更快的解决环境依赖问题。</a:t>
            </a:r>
            <a:endParaRPr lang="en-US" altLang="zh-CN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457200"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mamba 的使用也比较简单，首先使用 conda 安装 mamba，后面所有用到 conda 的地方，都可以使用 mamba 替换即可。</a:t>
            </a:r>
            <a:endParaRPr lang="en-US" altLang="zh-CN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457200"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conda install conda-forge::mamba</a:t>
            </a:r>
            <a:endParaRPr lang="en-US" altLang="zh-CN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457200"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mamba create --name py39 python=3.9</a:t>
            </a:r>
            <a:endParaRPr lang="en-US" altLang="zh-CN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457200" lvl="1"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0" lvl="0"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65835" y="5492115"/>
            <a:ext cx="6075045" cy="136588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5.4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Linux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系统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使用miniconda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51510" y="504825"/>
            <a:ext cx="10930890" cy="6353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conda的源是指存储Python安装包和其他软件包的仓库或服务器。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conda配置文件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cat ~/.condarc</a:t>
            </a: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(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如果没有自己新建一个</a:t>
            </a: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)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查看当前源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conda config --show-sources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将源写入配置文件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conda config --add channels r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conda config --add channels conda-forge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conda config --add channels bioconda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源的读取顺序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conda将依次从上往下在该源中去寻找包，如果找到了则停止搜索，如果没找到，更换源继续搜索，当在命令安装时使用**-c参数指定时，该指定源**搜索的优先级最高。所以一般，在配置文件中拟定一个顺序。个人喜欢bioconda &gt; conda-forge &gt; r &gt; defaults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源的数量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源不是数量越多越好，当在问题源上搜索时会浪费大量的时间，当包存在依赖时，多个不同源的依赖包偶尔会存在冲突（版本不匹配），这种情况下卸载再安装依然会重复上述问题。因此将不同源的分别存到文件。如.condarc_bak_tsinghua, .condarc_bak_sjtu等，需要时将其改名为为**.condarc**文件即可。</a:t>
            </a:r>
            <a:endParaRPr lang="en-US" altLang="zh-CN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5.4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Linux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系统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使用miniconda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40080" y="612140"/>
            <a:ext cx="10942320" cy="60471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清华源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channels: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2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 https://mirrors.tuna.tsinghua.edu.cn/anaconda/pkgs/main/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2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 https://mirrors.tuna.tsinghua.edu.cn/anaconda/pkgs/free/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2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 https://mirrors.tuna.tsinghua.edu.cn/anaconda/cloud/conda-forge/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2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 https://mirrors.tuna.tsinghua.edu.cn/anaconda/cloud/pytorch/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上海交通大学源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channels: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457200" lvl="1"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 https://mirrors.sjtug.sjtu.edu.cn/anaconda/pkgs/main/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457200" lvl="1"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 https://mirrors.sjtug.sjtu.edu.cn/anaconda/pkgs/free/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457200" lvl="1"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 https://mirrors.sjtug.sjtu.edu.cn/anaconda/cloud/conda-forge/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北京外国语大学开源软件镜像站: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channels: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	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- https://mirrors.bfsu.edu.cn/anaconda/pkgs/free/osx-64/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457200" lvl="1"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0" lv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……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5.5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、conda常用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命令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40080" y="612140"/>
            <a:ext cx="10942320" cy="60483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创建环境：创建一个新的Python环境. (MiniConda安装成功后，默认创建一个base环境。需要额外的隔离环境，执行命令创建类似命名"custom_env" 环境，如果需要使用指定Python版本，需要添加"python=version")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conda create --name py39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conda create --name py39 python=3.9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激活环境：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conda activate py39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退出环境: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conda deactivate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删除环境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conda remove --name py39 --all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查看已创建的环境列表: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conda env list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在激活的环境中安装Python包: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conda install {package_name}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从激活的环境中卸载Python包: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conda remove {package_name}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5.5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、conda常用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命令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40080" y="532130"/>
            <a:ext cx="10942320" cy="62464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查看已安装的包: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conda list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更新conda：更新conda包管理器本身: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conda update conda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更新环境：更新当前环境中的所有包: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conda update --all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创建环境配置文件：将当前环境的包列表导出到一个配置文件中: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conda list --export &gt; {environment.yml}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使用环境配置文件创建环境：根据环境配置文件创建一个新的环境: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conda env create -f {environment.yml}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环境拷贝（clone）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将py39环境信息</a:t>
            </a:r>
            <a:r>
              <a:rPr lang="zh-CN" altLang="en-US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输出</a:t>
            </a: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到文本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marL="457200" lvl="1"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conda env export -n </a:t>
            </a: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py39</a:t>
            </a: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&gt; </a:t>
            </a: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py39</a:t>
            </a: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.yml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依据文本配置信息重新安装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marL="457200" lvl="1"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conda env create -f </a:t>
            </a: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py39</a:t>
            </a: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.yml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也可给环境重新命名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   	conda env create -n </a:t>
            </a: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py39</a:t>
            </a: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_copy -f </a:t>
            </a: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py39</a:t>
            </a: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.yml</a:t>
            </a:r>
            <a:endParaRPr lang="en-US" altLang="zh-CN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5.6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、课后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作业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40080" y="532130"/>
            <a:ext cx="10942320" cy="62464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练习</a:t>
            </a:r>
            <a:r>
              <a:rPr lang="en-US" altLang="zh-CN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linux</a:t>
            </a:r>
            <a:r>
              <a:rPr lang="zh-CN" altLang="en-US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常用命令</a:t>
            </a:r>
            <a:r>
              <a:rPr lang="en-US" altLang="zh-CN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(task.txt</a:t>
            </a:r>
            <a:r>
              <a:rPr lang="zh-CN" altLang="en-US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文件中的命令练习一遍</a:t>
            </a:r>
            <a:r>
              <a:rPr lang="en-US" altLang="zh-CN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)</a:t>
            </a:r>
            <a:endParaRPr lang="zh-CN" altLang="en-US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搭建自己的</a:t>
            </a:r>
            <a:r>
              <a:rPr lang="en-US" altLang="zh-CN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conda</a:t>
            </a:r>
            <a:r>
              <a:rPr lang="zh-CN" altLang="en-US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环境</a:t>
            </a:r>
            <a:endParaRPr lang="zh-CN" altLang="en-US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了解并安装以下包</a:t>
            </a:r>
            <a:r>
              <a:rPr lang="en-US" altLang="zh-CN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(</a:t>
            </a:r>
            <a:r>
              <a:rPr lang="en-US" altLang="zh-CN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conda</a:t>
            </a:r>
            <a:r>
              <a:rPr lang="zh-CN" altLang="en-US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安装</a:t>
            </a:r>
            <a:r>
              <a:rPr lang="en-US" altLang="zh-CN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)</a:t>
            </a:r>
            <a:r>
              <a:rPr lang="zh-CN" altLang="en-US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（下节课需要用到）</a:t>
            </a:r>
            <a:endParaRPr lang="zh-CN" altLang="en-US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参考</a:t>
            </a:r>
            <a:r>
              <a:rPr lang="zh-CN" altLang="en-US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链接：http://www.aais.pku.edu.cn/clshpc/quession/shownews.php?id=109</a:t>
            </a:r>
            <a:endParaRPr lang="zh-CN" altLang="en-US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fastp: https://github.com/OpenGene/fastp</a:t>
            </a:r>
            <a:endParaRPr lang="zh-CN" altLang="en-US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bwa: https://github.com/lh3/bwa</a:t>
            </a:r>
            <a:endParaRPr lang="zh-CN" altLang="en-US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samtools: https://github.com/samtools/samtools</a:t>
            </a:r>
            <a:endParaRPr lang="zh-CN" altLang="en-US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GATK4: https://github.com/broadinstitute/gatk</a:t>
            </a:r>
            <a:endParaRPr lang="zh-CN" altLang="en-US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了解</a:t>
            </a:r>
            <a:r>
              <a:rPr lang="en-US" altLang="zh-CN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R</a:t>
            </a:r>
            <a:r>
              <a:rPr lang="zh-CN" altLang="en-US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基本语法</a:t>
            </a:r>
            <a:endParaRPr lang="zh-CN" altLang="en-US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https://www.runoob.com/r/r-tutorial.html</a:t>
            </a:r>
            <a:endParaRPr lang="zh-CN" altLang="en-US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了解</a:t>
            </a:r>
            <a:r>
              <a:rPr lang="en-US" altLang="zh-CN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python</a:t>
            </a:r>
            <a:r>
              <a:rPr lang="zh-CN" altLang="en-US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基本语法</a:t>
            </a:r>
            <a:endParaRPr lang="zh-CN" altLang="en-US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https://www.runoob.com/python/python-install.html</a:t>
            </a:r>
            <a:endParaRPr lang="zh-CN" altLang="en-US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6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计算肿瘤免疫课程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群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37610" y="681355"/>
            <a:ext cx="5301615" cy="61766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1.3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Linux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发展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历史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59765"/>
            <a:ext cx="10527665" cy="62776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Unix</a:t>
            </a:r>
            <a:endParaRPr 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1965年，AT&amp;T贝尔电话实验室、通用电气公司、麻省理工学院MAC课题组一起联合开发一个称为Multics的新操作系统。该项目目的是让大型主机可以同时提供300台以上的终端机连接使用。其被设计运行在GE-645大型主机上。</a:t>
            </a:r>
            <a:endParaRPr 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贝尔实验室认为该项目不可能成功之后，便退出了该项目，其中一位开发者──肯•汤普逊则继续为GE-645开发软件，并最终编写了一个太空旅行游戏“Space Travel”。发现游戏速度很慢而且耗费昂贵。正好有一部闲置的PDP-7。使用尼斯•里奇的帮助下，汤普逊用PDP-7的汇编语言重写了这个游戏，并使其在DEC PDP-7上运行起来。 </a:t>
            </a:r>
            <a:endParaRPr 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汤普逊的File Server System。这次经历加上Multics项目的经验，促使汤普逊开始了一个DEC PDP-7上的新操作系统项目。汤普逊和里奇领导一组开发者，开发了一个新的多任务操作系统。在1970年时，那部PDP-7却只能支持两个使用者，当时，实验室的人就开玩笑地戏称他们的系统其实是:“UNiplexed Information and Computing System”，缩写为“UNICS”。后来，大家取其谐音这个名字被改为UNIX。 </a:t>
            </a:r>
            <a:endParaRPr 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最初的Unix是用汇编语言编写的，一些叫做B语言的解释型语言和汇编语言混合编写的。B语言在进行系统编程时不够强大，所以汤普逊和里奇对其进行了改造，并于1971年共同发明了C语言。1973年汤普逊和里奇用C语言重写了Unix。在当时，为了实现最高效率，系统程序都是由汇编语言编写，所以汤普逊和里奇此举是极具大胆创新和革命意义的。用C语言编写的Unix代码简洁紧凑、易移植、易读、易修改，为此后Unix的发展奠定了坚实基础。</a:t>
            </a:r>
            <a:endParaRPr 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1.3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Linux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发展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历史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5485" y="659765"/>
            <a:ext cx="10527665" cy="62776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注意：1979年贝尔实验室出于商业考虑，收回了版权并且规定“不可对学生提供源码”。</a:t>
            </a:r>
            <a:endParaRPr 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MINIX</a:t>
            </a:r>
            <a:endParaRPr 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荷兰阿姆斯特丹的Vrije大学计算机科学系的Andrew S. Tanenbaum（谭宁帮）教授为了能够教导学生学习UNIX，自己动手写了一个Minix,是一个Mini的UNIX系统。MINIX是一个廉价的小型类Unix操作系统，是为在计算机科学用作教学而设计的，可以在80286的Intel芯片上运行。</a:t>
            </a:r>
            <a:endParaRPr 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 Linux</a:t>
            </a:r>
            <a:endParaRPr 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1991年，芬兰人林纳斯•托瓦兹在赫尔辛基大学上学，对操作系统很好奇，并且对MINIX只允许在教育上使用很不满(其不允许任何商业使用），于是开始写他自己的操作系统，这就是后来的Linux内核。</a:t>
            </a:r>
            <a:endParaRPr 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45720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1600">
                <a:latin typeface="微软雅黑" charset="0"/>
                <a:ea typeface="微软雅黑" charset="0"/>
                <a:cs typeface="微软雅黑" charset="0"/>
                <a:sym typeface="+mn-ea"/>
              </a:rPr>
              <a:t>1991年9月Linux的第一个版本0.0.1版本发布，Linux只具有操作系统内核的勉强的雏形，甚至不能运行，你必须在有Minix的机器上编译以后才能玩，时仅有10000行程序码，仍必须执行于Minix操作系统之上。10月份第二个版本（0.02版）发布了94年初，Linux 1.0诞生 。Linux 1.0已经是一个功能完备的操作系统，而且内核写得紧凑高效，可以充分发挥硬件的性能，在4M内存的80386机器上也表现得非常好Linux的发展历程上还有一件重要的事 Linux加入GNU并遵循公共版权许可证 （GPL）。</a:t>
            </a:r>
            <a:endParaRPr lang="zh-CN" sz="16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21920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ysClr val="windowText" lastClr="000000"/>
                </a:solidFill>
                <a:latin typeface="Arial" panose="020B0704020202020204" pitchFamily="34" charset="0"/>
                <a:ea typeface="微软雅黑" charset="-122"/>
                <a:cs typeface="Arial" panose="020B0704020202020204" pitchFamily="34" charset="0"/>
              </a:defRPr>
            </a:lvl1pPr>
          </a:lstStyle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  1.4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、</a:t>
            </a:r>
            <a:r>
              <a:rPr sz="2800" dirty="0">
                <a:latin typeface="文泉驿微米黑" panose="020B0606030804020204" pitchFamily="34" charset="-122"/>
                <a:ea typeface="文泉驿微米黑" panose="020B0606030804020204" pitchFamily="34" charset="-122"/>
                <a:sym typeface="+mn-ea"/>
              </a:rPr>
              <a:t>Linux发行版</a:t>
            </a:r>
            <a:endParaRPr sz="2800" dirty="0">
              <a:latin typeface="文泉驿微米黑" panose="020B0606030804020204" pitchFamily="34" charset="-122"/>
              <a:ea typeface="文泉驿微米黑" panose="020B06060308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67745" y="0"/>
            <a:ext cx="1024255" cy="723265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835660" y="2386965"/>
          <a:ext cx="10711180" cy="3430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910"/>
                <a:gridCol w="3724275"/>
                <a:gridCol w="5293995"/>
              </a:tblGrid>
              <a:tr h="6038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发行</a:t>
                      </a:r>
                      <a:r>
                        <a:rPr lang="zh-CN" altLang="en-US"/>
                        <a:t>版本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开发</a:t>
                      </a:r>
                      <a:r>
                        <a:rPr lang="zh-CN" altLang="en-US"/>
                        <a:t>公司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特点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4495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RedHat	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‌美国RedHat公司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红帽，提供商业服务，商业稳定版，收费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</a:t>
                      </a:r>
                      <a:r>
                        <a:rPr lang="zh-CN" altLang="en-US"/>
                        <a:t>entos	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‌美国RedHat公司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提供免费软件，下游免费版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Ubuntu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Canonical Ltd公司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以桌面应用为主</a:t>
                      </a:r>
                      <a:r>
                        <a:rPr lang="zh-CN" altLang="en-US">
                          <a:ea typeface="宋体" charset="0"/>
                        </a:rPr>
                        <a:t>，</a:t>
                      </a:r>
                      <a:r>
                        <a:rPr lang="en-US" altLang="zh-CN"/>
                        <a:t>适合初学者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4019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</a:t>
                      </a:r>
                      <a:r>
                        <a:rPr lang="zh-CN" altLang="en-US"/>
                        <a:t>ebian	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世界各地的志愿者组成的Debian计划(Debian Project)组织维护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稳定性和安全性著称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中标麒麟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中国软件和信息服务企业中天金融集团自主研发的操作系统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中国版的Ubuntu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536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……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705485" y="659765"/>
            <a:ext cx="11074400" cy="13392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Linux发行版是在Linux内核的基础上构建的完整操作系统。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Linux内核是负责管理和调度计算机硬件资源，它提供了操作系统的基本功能和底层支持。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TABLE_ENDDRAG_ORIGIN_RECT" val="399*158"/>
  <p:tag name="TABLE_ENDDRAG_RECT" val="29*219*399*158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TABLE_ENDDRAG_ORIGIN_RECT" val="802*273"/>
  <p:tag name="TABLE_ENDDRAG_RECT" val="65*202*802*273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14452</Words>
  <Application>WPS 演示</Application>
  <PresentationFormat/>
  <Paragraphs>807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89" baseType="lpstr">
      <vt:lpstr>Arial</vt:lpstr>
      <vt:lpstr>宋体</vt:lpstr>
      <vt:lpstr>Wingdings</vt:lpstr>
      <vt:lpstr>Arial</vt:lpstr>
      <vt:lpstr>新宋体</vt:lpstr>
      <vt:lpstr>方正书宋_GBK</vt:lpstr>
      <vt:lpstr>微软雅黑</vt:lpstr>
      <vt:lpstr>汉仪旗黑</vt:lpstr>
      <vt:lpstr>微软雅黑</vt:lpstr>
      <vt:lpstr>文泉驿微米黑</vt:lpstr>
      <vt:lpstr>汉仪中黑KW</vt:lpstr>
      <vt:lpstr>Wingdings</vt:lpstr>
      <vt:lpstr>微软雅黑</vt:lpstr>
      <vt:lpstr>宋体</vt:lpstr>
      <vt:lpstr>Arial Unicode MS</vt:lpstr>
      <vt:lpstr>Calibri</vt:lpstr>
      <vt:lpstr>Helvetica Neue</vt:lpstr>
      <vt:lpstr>汉仪书宋二KW</vt:lpstr>
      <vt:lpstr>Times New Roman</vt:lpstr>
      <vt:lpstr>楷体_GB2312</vt:lpstr>
      <vt:lpstr>汉仪楷体简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何处阳光不倾城</cp:lastModifiedBy>
  <cp:revision>1271</cp:revision>
  <dcterms:created xsi:type="dcterms:W3CDTF">2024-09-09T01:16:57Z</dcterms:created>
  <dcterms:modified xsi:type="dcterms:W3CDTF">2024-09-09T01:16:57Z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wqlLaW5nc29mdCBQREYgdG8gV1BTIDEwMA</vt:lpwstr>
  </property>
  <property fmtid="{D5CDD505-2E9C-101B-9397-08002B2CF9AE}" pid="3" name="Created">
    <vt:filetime>2024-09-03T19:53:16Z</vt:filetime>
  </property>
  <property fmtid="{D5CDD505-2E9C-101B-9397-08002B2CF9AE}" pid="4" name="ICV">
    <vt:lpwstr>FE5FC95926C8996BCFB2D1667DE9E974_42</vt:lpwstr>
  </property>
  <property fmtid="{D5CDD505-2E9C-101B-9397-08002B2CF9AE}" pid="5" name="KSOProductBuildVer">
    <vt:lpwstr>2052-6.5.2.8766</vt:lpwstr>
  </property>
</Properties>
</file>